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12" r:id="rId2"/>
  </p:sldMasterIdLst>
  <p:notesMasterIdLst>
    <p:notesMasterId r:id="rId36"/>
  </p:notesMasterIdLst>
  <p:sldIdLst>
    <p:sldId id="258" r:id="rId3"/>
    <p:sldId id="262" r:id="rId4"/>
    <p:sldId id="263" r:id="rId5"/>
    <p:sldId id="260" r:id="rId6"/>
    <p:sldId id="264" r:id="rId7"/>
    <p:sldId id="265" r:id="rId8"/>
    <p:sldId id="266" r:id="rId9"/>
    <p:sldId id="267" r:id="rId10"/>
    <p:sldId id="269" r:id="rId11"/>
    <p:sldId id="256" r:id="rId12"/>
    <p:sldId id="268" r:id="rId13"/>
    <p:sldId id="275" r:id="rId14"/>
    <p:sldId id="271" r:id="rId15"/>
    <p:sldId id="272" r:id="rId16"/>
    <p:sldId id="273" r:id="rId17"/>
    <p:sldId id="259" r:id="rId18"/>
    <p:sldId id="282" r:id="rId19"/>
    <p:sldId id="276" r:id="rId20"/>
    <p:sldId id="274" r:id="rId21"/>
    <p:sldId id="277" r:id="rId22"/>
    <p:sldId id="285" r:id="rId23"/>
    <p:sldId id="286" r:id="rId24"/>
    <p:sldId id="287" r:id="rId25"/>
    <p:sldId id="288" r:id="rId26"/>
    <p:sldId id="289" r:id="rId27"/>
    <p:sldId id="278" r:id="rId28"/>
    <p:sldId id="279" r:id="rId29"/>
    <p:sldId id="280" r:id="rId30"/>
    <p:sldId id="283" r:id="rId31"/>
    <p:sldId id="284" r:id="rId32"/>
    <p:sldId id="291" r:id="rId33"/>
    <p:sldId id="290" r:id="rId34"/>
    <p:sldId id="281" r:id="rId3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DB77"/>
    <a:srgbClr val="B3FFE0"/>
    <a:srgbClr val="ECFEED"/>
    <a:srgbClr val="E7FFE7"/>
    <a:srgbClr val="759F69"/>
    <a:srgbClr val="008080"/>
    <a:srgbClr val="00FF00"/>
    <a:srgbClr val="B6E08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1" autoAdjust="0"/>
    <p:restoredTop sz="86423" autoAdjust="0"/>
  </p:normalViewPr>
  <p:slideViewPr>
    <p:cSldViewPr>
      <p:cViewPr varScale="1">
        <p:scale>
          <a:sx n="76" d="100"/>
          <a:sy n="76" d="100"/>
        </p:scale>
        <p:origin x="1085"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40799066783318"/>
          <c:y val="2.3273690310686199E-2"/>
          <c:w val="0.84012904636920382"/>
          <c:h val="0.85294632407662463"/>
        </c:manualLayout>
      </c:layout>
      <c:barChart>
        <c:barDir val="col"/>
        <c:grouping val="clustered"/>
        <c:varyColors val="0"/>
        <c:ser>
          <c:idx val="0"/>
          <c:order val="0"/>
          <c:tx>
            <c:strRef>
              <c:f>Sheet1!$B$1</c:f>
              <c:strCache>
                <c:ptCount val="1"/>
                <c:pt idx="0">
                  <c:v>Turnover upto 3years</c:v>
                </c:pt>
              </c:strCache>
            </c:strRef>
          </c:tx>
          <c:spPr>
            <a:solidFill>
              <a:srgbClr val="002060"/>
            </a:solidFill>
            <a:ln>
              <a:solidFill>
                <a:schemeClr val="tx1"/>
              </a:solidFill>
            </a:ln>
            <a:effectLst/>
          </c:spPr>
          <c:invertIfNegative val="0"/>
          <c:dLbls>
            <c:spPr>
              <a:noFill/>
              <a:ln>
                <a:noFill/>
              </a:ln>
              <a:effectLst/>
            </c:spPr>
            <c:txPr>
              <a:bodyPr wrap="square" lIns="38100" tIns="19050" rIns="38100" bIns="19050" anchor="ctr">
                <a:spAutoFit/>
              </a:bodyPr>
              <a:lstStyle/>
              <a:p>
                <a:pPr>
                  <a:defRPr>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2017-18</c:v>
                </c:pt>
                <c:pt idx="1">
                  <c:v>2018-19</c:v>
                </c:pt>
                <c:pt idx="2">
                  <c:v>2019-2020 up to sep-19</c:v>
                </c:pt>
              </c:strCache>
            </c:strRef>
          </c:cat>
          <c:val>
            <c:numRef>
              <c:f>Sheet1!$B$2:$B$4</c:f>
              <c:numCache>
                <c:formatCode>#,##0</c:formatCode>
                <c:ptCount val="3"/>
                <c:pt idx="0">
                  <c:v>1422090</c:v>
                </c:pt>
                <c:pt idx="1">
                  <c:v>19731697</c:v>
                </c:pt>
                <c:pt idx="2">
                  <c:v>17129180</c:v>
                </c:pt>
              </c:numCache>
            </c:numRef>
          </c:val>
          <c:extLst>
            <c:ext xmlns:c16="http://schemas.microsoft.com/office/drawing/2014/chart" uri="{C3380CC4-5D6E-409C-BE32-E72D297353CC}">
              <c16:uniqueId val="{00000000-98AA-4DC1-8668-BFECEE1B5ED4}"/>
            </c:ext>
          </c:extLst>
        </c:ser>
        <c:dLbls>
          <c:showLegendKey val="0"/>
          <c:showVal val="0"/>
          <c:showCatName val="0"/>
          <c:showSerName val="0"/>
          <c:showPercent val="0"/>
          <c:showBubbleSize val="0"/>
        </c:dLbls>
        <c:gapWidth val="219"/>
        <c:overlap val="-27"/>
        <c:axId val="135009024"/>
        <c:axId val="243406336"/>
      </c:barChart>
      <c:catAx>
        <c:axId val="1350090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solidFill>
                  <a:srgbClr val="002060"/>
                </a:solidFill>
              </a:defRPr>
            </a:pPr>
            <a:endParaRPr lang="en-US"/>
          </a:p>
        </c:txPr>
        <c:crossAx val="243406336"/>
        <c:crosses val="autoZero"/>
        <c:auto val="1"/>
        <c:lblAlgn val="ctr"/>
        <c:lblOffset val="100"/>
        <c:noMultiLvlLbl val="0"/>
      </c:catAx>
      <c:valAx>
        <c:axId val="243406336"/>
        <c:scaling>
          <c:orientation val="minMax"/>
        </c:scaling>
        <c:delete val="0"/>
        <c:axPos val="l"/>
        <c:numFmt formatCode="#,##0" sourceLinked="1"/>
        <c:majorTickMark val="none"/>
        <c:minorTickMark val="none"/>
        <c:tickLblPos val="nextTo"/>
        <c:spPr>
          <a:noFill/>
          <a:ln>
            <a:solidFill>
              <a:srgbClr val="002060"/>
            </a:solidFill>
          </a:ln>
          <a:effectLst/>
        </c:spPr>
        <c:txPr>
          <a:bodyPr rot="-60000000" vert="horz"/>
          <a:lstStyle/>
          <a:p>
            <a:pPr>
              <a:defRPr>
                <a:solidFill>
                  <a:srgbClr val="002060"/>
                </a:solidFill>
              </a:defRPr>
            </a:pPr>
            <a:endParaRPr lang="en-US"/>
          </a:p>
        </c:txPr>
        <c:crossAx val="135009024"/>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sz="1600" b="1"/>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3DCA0D44-B023-4F97-B8FC-586C5FF7ED7A}" type="datetimeFigureOut">
              <a:rPr lang="en-IN" smtClean="0"/>
              <a:t>22-11-2019</a:t>
            </a:fld>
            <a:endParaRPr lang="en-IN"/>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IN"/>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78CF21B4-3C4B-40A3-927F-263A5986EECA}" type="slidenum">
              <a:rPr lang="en-IN" smtClean="0"/>
              <a:t>‹#›</a:t>
            </a:fld>
            <a:endParaRPr lang="en-IN"/>
          </a:p>
        </p:txBody>
      </p:sp>
    </p:spTree>
    <p:extLst>
      <p:ext uri="{BB962C8B-B14F-4D97-AF65-F5344CB8AC3E}">
        <p14:creationId xmlns:p14="http://schemas.microsoft.com/office/powerpoint/2010/main" val="33523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5</a:t>
            </a:fld>
            <a:endParaRPr lang="en-IN"/>
          </a:p>
        </p:txBody>
      </p:sp>
    </p:spTree>
    <p:extLst>
      <p:ext uri="{BB962C8B-B14F-4D97-AF65-F5344CB8AC3E}">
        <p14:creationId xmlns:p14="http://schemas.microsoft.com/office/powerpoint/2010/main" val="317885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26</a:t>
            </a:fld>
            <a:endParaRPr lang="en-IN"/>
          </a:p>
        </p:txBody>
      </p:sp>
    </p:spTree>
    <p:extLst>
      <p:ext uri="{BB962C8B-B14F-4D97-AF65-F5344CB8AC3E}">
        <p14:creationId xmlns:p14="http://schemas.microsoft.com/office/powerpoint/2010/main" val="182643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27</a:t>
            </a:fld>
            <a:endParaRPr lang="en-IN"/>
          </a:p>
        </p:txBody>
      </p:sp>
    </p:spTree>
    <p:extLst>
      <p:ext uri="{BB962C8B-B14F-4D97-AF65-F5344CB8AC3E}">
        <p14:creationId xmlns:p14="http://schemas.microsoft.com/office/powerpoint/2010/main" val="278522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28</a:t>
            </a:fld>
            <a:endParaRPr lang="en-IN"/>
          </a:p>
        </p:txBody>
      </p:sp>
    </p:spTree>
    <p:extLst>
      <p:ext uri="{BB962C8B-B14F-4D97-AF65-F5344CB8AC3E}">
        <p14:creationId xmlns:p14="http://schemas.microsoft.com/office/powerpoint/2010/main" val="20274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29</a:t>
            </a:fld>
            <a:endParaRPr lang="en-IN"/>
          </a:p>
        </p:txBody>
      </p:sp>
    </p:spTree>
    <p:extLst>
      <p:ext uri="{BB962C8B-B14F-4D97-AF65-F5344CB8AC3E}">
        <p14:creationId xmlns:p14="http://schemas.microsoft.com/office/powerpoint/2010/main" val="3065213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30</a:t>
            </a:fld>
            <a:endParaRPr lang="en-IN"/>
          </a:p>
        </p:txBody>
      </p:sp>
    </p:spTree>
    <p:extLst>
      <p:ext uri="{BB962C8B-B14F-4D97-AF65-F5344CB8AC3E}">
        <p14:creationId xmlns:p14="http://schemas.microsoft.com/office/powerpoint/2010/main" val="3450239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31</a:t>
            </a:fld>
            <a:endParaRPr lang="en-IN"/>
          </a:p>
        </p:txBody>
      </p:sp>
    </p:spTree>
    <p:extLst>
      <p:ext uri="{BB962C8B-B14F-4D97-AF65-F5344CB8AC3E}">
        <p14:creationId xmlns:p14="http://schemas.microsoft.com/office/powerpoint/2010/main" val="1878276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32</a:t>
            </a:fld>
            <a:endParaRPr lang="en-IN"/>
          </a:p>
        </p:txBody>
      </p:sp>
    </p:spTree>
    <p:extLst>
      <p:ext uri="{BB962C8B-B14F-4D97-AF65-F5344CB8AC3E}">
        <p14:creationId xmlns:p14="http://schemas.microsoft.com/office/powerpoint/2010/main" val="69326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8CF21B4-3C4B-40A3-927F-263A5986EECA}" type="slidenum">
              <a:rPr lang="en-IN" smtClean="0"/>
              <a:t>7</a:t>
            </a:fld>
            <a:endParaRPr lang="en-IN"/>
          </a:p>
        </p:txBody>
      </p:sp>
    </p:spTree>
    <p:extLst>
      <p:ext uri="{BB962C8B-B14F-4D97-AF65-F5344CB8AC3E}">
        <p14:creationId xmlns:p14="http://schemas.microsoft.com/office/powerpoint/2010/main" val="40462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15</a:t>
            </a:fld>
            <a:endParaRPr lang="en-IN"/>
          </a:p>
        </p:txBody>
      </p:sp>
    </p:spTree>
    <p:extLst>
      <p:ext uri="{BB962C8B-B14F-4D97-AF65-F5344CB8AC3E}">
        <p14:creationId xmlns:p14="http://schemas.microsoft.com/office/powerpoint/2010/main" val="328722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19</a:t>
            </a:fld>
            <a:endParaRPr lang="en-IN"/>
          </a:p>
        </p:txBody>
      </p:sp>
    </p:spTree>
    <p:extLst>
      <p:ext uri="{BB962C8B-B14F-4D97-AF65-F5344CB8AC3E}">
        <p14:creationId xmlns:p14="http://schemas.microsoft.com/office/powerpoint/2010/main" val="419508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21</a:t>
            </a:fld>
            <a:endParaRPr lang="en-IN"/>
          </a:p>
        </p:txBody>
      </p:sp>
    </p:spTree>
    <p:extLst>
      <p:ext uri="{BB962C8B-B14F-4D97-AF65-F5344CB8AC3E}">
        <p14:creationId xmlns:p14="http://schemas.microsoft.com/office/powerpoint/2010/main" val="408462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22</a:t>
            </a:fld>
            <a:endParaRPr lang="en-IN"/>
          </a:p>
        </p:txBody>
      </p:sp>
    </p:spTree>
    <p:extLst>
      <p:ext uri="{BB962C8B-B14F-4D97-AF65-F5344CB8AC3E}">
        <p14:creationId xmlns:p14="http://schemas.microsoft.com/office/powerpoint/2010/main" val="335367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23</a:t>
            </a:fld>
            <a:endParaRPr lang="en-IN"/>
          </a:p>
        </p:txBody>
      </p:sp>
    </p:spTree>
    <p:extLst>
      <p:ext uri="{BB962C8B-B14F-4D97-AF65-F5344CB8AC3E}">
        <p14:creationId xmlns:p14="http://schemas.microsoft.com/office/powerpoint/2010/main" val="209701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24</a:t>
            </a:fld>
            <a:endParaRPr lang="en-IN"/>
          </a:p>
        </p:txBody>
      </p:sp>
    </p:spTree>
    <p:extLst>
      <p:ext uri="{BB962C8B-B14F-4D97-AF65-F5344CB8AC3E}">
        <p14:creationId xmlns:p14="http://schemas.microsoft.com/office/powerpoint/2010/main" val="1682773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CF21B4-3C4B-40A3-927F-263A5986EECA}" type="slidenum">
              <a:rPr lang="en-IN" smtClean="0"/>
              <a:t>25</a:t>
            </a:fld>
            <a:endParaRPr lang="en-IN"/>
          </a:p>
        </p:txBody>
      </p:sp>
    </p:spTree>
    <p:extLst>
      <p:ext uri="{BB962C8B-B14F-4D97-AF65-F5344CB8AC3E}">
        <p14:creationId xmlns:p14="http://schemas.microsoft.com/office/powerpoint/2010/main" val="36071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544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533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79790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3BBD80-E20D-437A-B8BE-28CD4EEED2DC}"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71CA10-9732-40AA-B3BF-3123B80B77DD}" type="slidenum">
              <a:rPr lang="en-IN" smtClean="0"/>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740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BBD80-E20D-437A-B8BE-28CD4EEED2DC}"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321405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3BBD80-E20D-437A-B8BE-28CD4EEED2DC}"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71CA10-9732-40AA-B3BF-3123B80B77DD}" type="slidenum">
              <a:rPr lang="en-IN" smtClean="0"/>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7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3BBD80-E20D-437A-B8BE-28CD4EEED2DC}" type="datetimeFigureOut">
              <a:rPr lang="en-IN" smtClean="0"/>
              <a:t>22-11-2019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3216625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3BBD80-E20D-437A-B8BE-28CD4EEED2DC}" type="datetimeFigureOut">
              <a:rPr lang="en-IN" smtClean="0"/>
              <a:t>22-11-2019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2316653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3BBD80-E20D-437A-B8BE-28CD4EEED2DC}" type="datetimeFigureOut">
              <a:rPr lang="en-IN" smtClean="0"/>
              <a:t>22-11-2019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3008527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B3BBD80-E20D-437A-B8BE-28CD4EEED2DC}" type="datetimeFigureOut">
              <a:rPr lang="en-IN" smtClean="0"/>
              <a:t>22-11-2019</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65978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B3BBD80-E20D-437A-B8BE-28CD4EEED2DC}" type="datetimeFigureOut">
              <a:rPr lang="en-IN" smtClean="0"/>
              <a:t>22-11-2019</a:t>
            </a:fld>
            <a:endParaRPr lang="en-I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D71CA10-9732-40AA-B3BF-3123B80B77DD}" type="slidenum">
              <a:rPr lang="en-IN" smtClean="0"/>
              <a:t>‹#›</a:t>
            </a:fld>
            <a:endParaRPr lang="en-IN"/>
          </a:p>
        </p:txBody>
      </p:sp>
    </p:spTree>
    <p:extLst>
      <p:ext uri="{BB962C8B-B14F-4D97-AF65-F5344CB8AC3E}">
        <p14:creationId xmlns:p14="http://schemas.microsoft.com/office/powerpoint/2010/main" val="56122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324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3BBD80-E20D-437A-B8BE-28CD4EEED2DC}" type="datetimeFigureOut">
              <a:rPr lang="en-IN" smtClean="0"/>
              <a:t>22-11-2019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1647667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BBD80-E20D-437A-B8BE-28CD4EEED2DC}"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347575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BBD80-E20D-437A-B8BE-28CD4EEED2DC}" type="datetimeFigureOut">
              <a:rPr lang="en-IN" smtClean="0"/>
              <a:t>22-11-2019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71CA10-9732-40AA-B3BF-3123B80B77DD}" type="slidenum">
              <a:rPr lang="en-IN" smtClean="0"/>
              <a:t>‹#›</a:t>
            </a:fld>
            <a:endParaRPr lang="en-IN"/>
          </a:p>
        </p:txBody>
      </p:sp>
    </p:spTree>
    <p:extLst>
      <p:ext uri="{BB962C8B-B14F-4D97-AF65-F5344CB8AC3E}">
        <p14:creationId xmlns:p14="http://schemas.microsoft.com/office/powerpoint/2010/main" val="21124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4908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36426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02036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6500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54554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2734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3435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F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8959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A982668-2CEC-49EB-ABF5-0BACDF4173EB}" type="datetimeFigureOut">
              <a:rPr lang="en-IN" smtClean="0">
                <a:solidFill>
                  <a:prstClr val="black">
                    <a:tint val="75000"/>
                  </a:prstClr>
                </a:solidFill>
              </a:rPr>
              <a:pPr/>
              <a:t>22-11-2019</a:t>
            </a:fld>
            <a:endParaRPr lang="en-IN">
              <a:solidFill>
                <a:prstClr val="black">
                  <a:tint val="75000"/>
                </a:prstClr>
              </a:solidFill>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55E603F-1A03-4EB1-8DD2-523745276D83}" type="slidenum">
              <a:rPr lang="en-IN" smtClean="0">
                <a:solidFill>
                  <a:prstClr val="black">
                    <a:tint val="75000"/>
                  </a:prstClr>
                </a:solidFill>
              </a:rPr>
              <a:pPr/>
              <a:t>‹#›</a:t>
            </a:fld>
            <a:endParaRPr lang="en-IN">
              <a:solidFill>
                <a:prstClr val="black">
                  <a:tint val="75000"/>
                </a:prstClr>
              </a:solidFill>
            </a:endParaRP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4439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mailto:mail:greentechengineers373@gmail.com"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0" y="6014555"/>
            <a:ext cx="9144000" cy="830997"/>
          </a:xfrm>
          <a:prstGeom prst="rect">
            <a:avLst/>
          </a:prstGeom>
          <a:pattFill prst="lgGrid">
            <a:fgClr>
              <a:schemeClr val="accent1"/>
            </a:fgClr>
            <a:bgClr>
              <a:schemeClr val="bg1"/>
            </a:bgClr>
          </a:pattFill>
        </p:spPr>
        <p:txBody>
          <a:bodyPr wrap="square" rtlCol="0">
            <a:spAutoFit/>
          </a:bodyPr>
          <a:lstStyle/>
          <a:p>
            <a:pPr algn="ctr"/>
            <a:r>
              <a:rPr lang="en-IN" sz="4800" b="1" spc="300" dirty="0">
                <a:ln w="28575">
                  <a:solidFill>
                    <a:schemeClr val="bg1"/>
                  </a:solidFill>
                </a:ln>
                <a:solidFill>
                  <a:srgbClr val="002060"/>
                </a:solidFill>
                <a:latin typeface="Tahoma" panose="020B0604030504040204" pitchFamily="34" charset="0"/>
                <a:ea typeface="Tahoma" panose="020B0604030504040204" pitchFamily="34" charset="0"/>
                <a:cs typeface="Tahoma" panose="020B0604030504040204" pitchFamily="34" charset="0"/>
              </a:rPr>
              <a:t>GREENTECH ENGINEERS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
            <a:ext cx="9144000" cy="601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8465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298127" y="1759456"/>
            <a:ext cx="8522345" cy="2546338"/>
          </a:xfrm>
          <a:prstGeom prst="rect">
            <a:avLst/>
          </a:prstGeom>
        </p:spPr>
        <p:txBody>
          <a:bodyPr wrap="square">
            <a:spAutoFit/>
          </a:bodyPr>
          <a:lstStyle/>
          <a:p>
            <a:pPr marL="812800" lvl="0" indent="-812800" algn="just">
              <a:lnSpc>
                <a:spcPct val="200000"/>
              </a:lnSpc>
              <a:buFont typeface="Wingdings" panose="05000000000000000000" pitchFamily="2" charset="2"/>
              <a:buChar char="v"/>
            </a:pPr>
            <a:r>
              <a:rPr lang="en-IN" sz="2800" b="1" i="1" dirty="0">
                <a:solidFill>
                  <a:srgbClr val="002060"/>
                </a:solidFill>
                <a:latin typeface="Times New Roman" panose="02020603050405020304" pitchFamily="18" charset="0"/>
                <a:cs typeface="Times New Roman" panose="02020603050405020304" pitchFamily="18" charset="0"/>
              </a:rPr>
              <a:t>A Frame with 5 Ton chain pulley Block with trolley</a:t>
            </a:r>
          </a:p>
          <a:p>
            <a:pPr marL="812800" lvl="0" indent="-812800" algn="just">
              <a:lnSpc>
                <a:spcPct val="200000"/>
              </a:lnSpc>
              <a:buFont typeface="Wingdings" panose="05000000000000000000" pitchFamily="2" charset="2"/>
              <a:buChar char="v"/>
            </a:pPr>
            <a:r>
              <a:rPr lang="en-IN" sz="2800" b="1" i="1" dirty="0">
                <a:solidFill>
                  <a:srgbClr val="002060"/>
                </a:solidFill>
                <a:latin typeface="Times New Roman" panose="02020603050405020304" pitchFamily="18" charset="0"/>
                <a:cs typeface="Times New Roman" panose="02020603050405020304" pitchFamily="18" charset="0"/>
              </a:rPr>
              <a:t>Used Mobile Cranes by Hire</a:t>
            </a:r>
          </a:p>
          <a:p>
            <a:pPr marL="812800" lvl="0" indent="-812800" algn="just">
              <a:lnSpc>
                <a:spcPct val="200000"/>
              </a:lnSpc>
              <a:buFont typeface="Wingdings" panose="05000000000000000000" pitchFamily="2" charset="2"/>
              <a:buChar char="v"/>
            </a:pPr>
            <a:r>
              <a:rPr lang="en-IN" sz="2800" b="1" i="1" dirty="0">
                <a:solidFill>
                  <a:srgbClr val="002060"/>
                </a:solidFill>
                <a:latin typeface="Times New Roman" panose="02020603050405020304" pitchFamily="18" charset="0"/>
                <a:cs typeface="Times New Roman" panose="02020603050405020304" pitchFamily="18" charset="0"/>
              </a:rPr>
              <a:t>Hydraulic Jack 1 </a:t>
            </a:r>
            <a:r>
              <a:rPr lang="en-IN" sz="2800" b="1" i="1" dirty="0" err="1">
                <a:solidFill>
                  <a:srgbClr val="002060"/>
                </a:solidFill>
                <a:latin typeface="Times New Roman" panose="02020603050405020304" pitchFamily="18" charset="0"/>
                <a:cs typeface="Times New Roman" panose="02020603050405020304" pitchFamily="18" charset="0"/>
              </a:rPr>
              <a:t>MTon</a:t>
            </a:r>
            <a:r>
              <a:rPr lang="en-IN" sz="2800" b="1" i="1" dirty="0">
                <a:solidFill>
                  <a:srgbClr val="002060"/>
                </a:solidFill>
                <a:latin typeface="Times New Roman" panose="02020603050405020304" pitchFamily="18" charset="0"/>
                <a:cs typeface="Times New Roman" panose="02020603050405020304" pitchFamily="18" charset="0"/>
              </a:rPr>
              <a:t> to 10 </a:t>
            </a:r>
            <a:r>
              <a:rPr lang="en-IN" sz="2800" b="1" i="1" dirty="0" err="1">
                <a:solidFill>
                  <a:srgbClr val="002060"/>
                </a:solidFill>
                <a:latin typeface="Times New Roman" panose="02020603050405020304" pitchFamily="18" charset="0"/>
                <a:cs typeface="Times New Roman" panose="02020603050405020304" pitchFamily="18" charset="0"/>
              </a:rPr>
              <a:t>MTon</a:t>
            </a:r>
            <a:endParaRPr lang="en-IN" sz="2800" b="1" i="1" dirty="0">
              <a:solidFill>
                <a:srgbClr val="00206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BE5BD8F-BEF5-45AE-BD8B-0D1F0545C58B}"/>
              </a:ext>
            </a:extLst>
          </p:cNvPr>
          <p:cNvSpPr/>
          <p:nvPr/>
        </p:nvSpPr>
        <p:spPr>
          <a:xfrm>
            <a:off x="1115616" y="332656"/>
            <a:ext cx="6794196"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LIFTING ACCESSORIES</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07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1403649" y="1412776"/>
            <a:ext cx="6480720" cy="2657459"/>
          </a:xfrm>
          <a:prstGeom prst="rect">
            <a:avLst/>
          </a:prstGeom>
        </p:spPr>
        <p:txBody>
          <a:bodyPr wrap="square">
            <a:spAutoFit/>
          </a:bodyPr>
          <a:lstStyle/>
          <a:p>
            <a:pPr>
              <a:lnSpc>
                <a:spcPct val="180000"/>
              </a:lnSpc>
            </a:pPr>
            <a:r>
              <a:rPr lang="en-IN" sz="2400" b="1" i="1" dirty="0">
                <a:solidFill>
                  <a:srgbClr val="002060"/>
                </a:solidFill>
                <a:latin typeface="Times New Roman" panose="02020603050405020304" pitchFamily="18" charset="0"/>
                <a:cs typeface="Times New Roman" panose="02020603050405020304" pitchFamily="18" charset="0"/>
              </a:rPr>
              <a:t>OPEN AREA                 -	9000 SQ.FT</a:t>
            </a:r>
          </a:p>
          <a:p>
            <a:pPr>
              <a:lnSpc>
                <a:spcPct val="180000"/>
              </a:lnSpc>
            </a:pPr>
            <a:r>
              <a:rPr lang="en-IN" sz="2400" b="1" i="1" dirty="0">
                <a:solidFill>
                  <a:srgbClr val="002060"/>
                </a:solidFill>
                <a:latin typeface="Times New Roman" panose="02020603050405020304" pitchFamily="18" charset="0"/>
                <a:cs typeface="Times New Roman" panose="02020603050405020304" pitchFamily="18" charset="0"/>
              </a:rPr>
              <a:t>BUILDING AREA        -	2400 SQ.FT</a:t>
            </a:r>
          </a:p>
          <a:p>
            <a:pPr>
              <a:lnSpc>
                <a:spcPct val="180000"/>
              </a:lnSpc>
            </a:pPr>
            <a:r>
              <a:rPr lang="en-IN" sz="2400" b="1" i="1" dirty="0">
                <a:solidFill>
                  <a:srgbClr val="002060"/>
                </a:solidFill>
                <a:latin typeface="Times New Roman" panose="02020603050405020304" pitchFamily="18" charset="0"/>
                <a:cs typeface="Times New Roman" panose="02020603050405020304" pitchFamily="18" charset="0"/>
              </a:rPr>
              <a:t>TOTAL AREA               -	11400 SQ.FT</a:t>
            </a:r>
          </a:p>
          <a:p>
            <a:pPr>
              <a:lnSpc>
                <a:spcPct val="180000"/>
              </a:lnSpc>
            </a:pPr>
            <a:r>
              <a:rPr lang="en-IN" sz="2400" b="1" i="1" dirty="0">
                <a:solidFill>
                  <a:srgbClr val="C00000"/>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07CA2D67-6BFF-4E82-A378-A0E5EC6DE9CD}"/>
              </a:ext>
            </a:extLst>
          </p:cNvPr>
          <p:cNvSpPr/>
          <p:nvPr/>
        </p:nvSpPr>
        <p:spPr>
          <a:xfrm>
            <a:off x="1403648" y="332656"/>
            <a:ext cx="6192688"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SPACE AVAILABLITY</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30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openDmnd">
          <a:fgClr>
            <a:srgbClr val="ABDB77"/>
          </a:fgClr>
          <a:bgClr>
            <a:schemeClr val="bg1"/>
          </a:bgClr>
        </a:patt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999951"/>
            <a:ext cx="9144000" cy="5858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65A01B36-8027-479E-9890-87FA716E5E79}"/>
              </a:ext>
            </a:extLst>
          </p:cNvPr>
          <p:cNvSpPr/>
          <p:nvPr/>
        </p:nvSpPr>
        <p:spPr>
          <a:xfrm>
            <a:off x="399904" y="116632"/>
            <a:ext cx="8342976" cy="769441"/>
          </a:xfrm>
          <a:prstGeom prst="rect">
            <a:avLst/>
          </a:prstGeom>
          <a:pattFill prst="smCheck">
            <a:fgClr>
              <a:schemeClr val="accent1">
                <a:lumMod val="40000"/>
                <a:lumOff val="60000"/>
              </a:schemeClr>
            </a:fgClr>
            <a:bgClr>
              <a:schemeClr val="bg1"/>
            </a:bgClr>
          </a:patt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chemeClr val="accent6">
                    <a:lumMod val="50000"/>
                  </a:schemeClr>
                </a:solidFill>
                <a:latin typeface="Times New Roman" panose="02020603050405020304" pitchFamily="18" charset="0"/>
                <a:cs typeface="Times New Roman" panose="02020603050405020304" pitchFamily="18" charset="0"/>
              </a:rPr>
              <a:t>ORGANISATION STRUCTURE</a:t>
            </a:r>
            <a:endParaRPr lang="en-IN" sz="4400" dirty="0">
              <a:ln w="28575">
                <a:noFill/>
              </a:ln>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12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5"/>
          <p:cNvSpPr>
            <a:spLocks noChangeArrowheads="1"/>
          </p:cNvSpPr>
          <p:nvPr/>
        </p:nvSpPr>
        <p:spPr bwMode="auto">
          <a:xfrm>
            <a:off x="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6" name="Straight Connector 5"/>
          <p:cNvCxnSpPr/>
          <p:nvPr/>
        </p:nvCxnSpPr>
        <p:spPr>
          <a:xfrm flipV="1">
            <a:off x="904875" y="4714242"/>
            <a:ext cx="38100" cy="952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31640" y="1114889"/>
            <a:ext cx="7020229" cy="5743111"/>
          </a:xfrm>
          <a:prstGeom prst="rect">
            <a:avLst/>
          </a:prstGeom>
          <a:noFill/>
        </p:spPr>
        <p:txBody>
          <a:bodyPr wrap="square" rtlCol="0">
            <a:spAutoFit/>
          </a:bodyPr>
          <a:lstStyle/>
          <a:p>
            <a:pPr>
              <a:lnSpc>
                <a:spcPct val="170000"/>
              </a:lnSpc>
            </a:pPr>
            <a:r>
              <a:rPr lang="en-IN" sz="2400" b="1" i="1" dirty="0">
                <a:solidFill>
                  <a:srgbClr val="002060"/>
                </a:solidFill>
              </a:rPr>
              <a:t>Factory Manager                - 	1 No</a:t>
            </a:r>
          </a:p>
          <a:p>
            <a:pPr>
              <a:lnSpc>
                <a:spcPct val="170000"/>
              </a:lnSpc>
            </a:pPr>
            <a:r>
              <a:rPr lang="en-IN" sz="2400" b="1" i="1" dirty="0">
                <a:solidFill>
                  <a:srgbClr val="002060"/>
                </a:solidFill>
              </a:rPr>
              <a:t>Design Engineer                  -	1 No</a:t>
            </a:r>
          </a:p>
          <a:p>
            <a:pPr>
              <a:lnSpc>
                <a:spcPct val="170000"/>
              </a:lnSpc>
            </a:pPr>
            <a:r>
              <a:rPr lang="en-IN" sz="2400" b="1" i="1" dirty="0">
                <a:solidFill>
                  <a:srgbClr val="002060"/>
                </a:solidFill>
              </a:rPr>
              <a:t>Production Engineer          -	1 No</a:t>
            </a:r>
          </a:p>
          <a:p>
            <a:pPr>
              <a:lnSpc>
                <a:spcPct val="170000"/>
              </a:lnSpc>
            </a:pPr>
            <a:r>
              <a:rPr lang="en-IN" sz="2400" b="1" i="1" dirty="0">
                <a:solidFill>
                  <a:srgbClr val="002060"/>
                </a:solidFill>
              </a:rPr>
              <a:t>Fabricator                             -	2 Nos</a:t>
            </a:r>
          </a:p>
          <a:p>
            <a:pPr>
              <a:lnSpc>
                <a:spcPct val="170000"/>
              </a:lnSpc>
            </a:pPr>
            <a:r>
              <a:rPr lang="en-IN" sz="2400" b="1" i="1" dirty="0">
                <a:solidFill>
                  <a:srgbClr val="002060"/>
                </a:solidFill>
              </a:rPr>
              <a:t>Fitter                                      -	6 Nos</a:t>
            </a:r>
          </a:p>
          <a:p>
            <a:pPr>
              <a:lnSpc>
                <a:spcPct val="170000"/>
              </a:lnSpc>
            </a:pPr>
            <a:r>
              <a:rPr lang="en-IN" sz="2400" b="1" i="1" dirty="0">
                <a:solidFill>
                  <a:srgbClr val="002060"/>
                </a:solidFill>
              </a:rPr>
              <a:t>Tack Welder                         -	6 Nos</a:t>
            </a:r>
          </a:p>
          <a:p>
            <a:pPr>
              <a:lnSpc>
                <a:spcPct val="170000"/>
              </a:lnSpc>
            </a:pPr>
            <a:r>
              <a:rPr lang="en-IN" sz="2400" b="1" i="1" dirty="0">
                <a:solidFill>
                  <a:srgbClr val="002060"/>
                </a:solidFill>
              </a:rPr>
              <a:t>Grinder                                 -	6 Nos</a:t>
            </a:r>
          </a:p>
          <a:p>
            <a:pPr>
              <a:lnSpc>
                <a:spcPct val="170000"/>
              </a:lnSpc>
            </a:pPr>
            <a:r>
              <a:rPr lang="en-IN" sz="2400" b="1" i="1" dirty="0">
                <a:solidFill>
                  <a:srgbClr val="002060"/>
                </a:solidFill>
              </a:rPr>
              <a:t>Helper                                  -	6 Nos</a:t>
            </a:r>
          </a:p>
          <a:p>
            <a:pPr>
              <a:lnSpc>
                <a:spcPct val="170000"/>
              </a:lnSpc>
            </a:pPr>
            <a:r>
              <a:rPr lang="en-IN" sz="2400" b="1" i="1" dirty="0">
                <a:solidFill>
                  <a:srgbClr val="002060"/>
                </a:solidFill>
              </a:rPr>
              <a:t>Qualified Welders              -     6 Nos ( 4g / 3 g / 6 g )</a:t>
            </a:r>
          </a:p>
        </p:txBody>
      </p:sp>
      <p:sp>
        <p:nvSpPr>
          <p:cNvPr id="9" name="Rectangle 8">
            <a:extLst>
              <a:ext uri="{FF2B5EF4-FFF2-40B4-BE49-F238E27FC236}">
                <a16:creationId xmlns:a16="http://schemas.microsoft.com/office/drawing/2014/main" id="{F9B58405-73CF-4B51-A470-E134029E14A2}"/>
              </a:ext>
            </a:extLst>
          </p:cNvPr>
          <p:cNvSpPr/>
          <p:nvPr/>
        </p:nvSpPr>
        <p:spPr>
          <a:xfrm>
            <a:off x="2591780" y="219813"/>
            <a:ext cx="3960440"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MAN POWER</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3" name="Rectangle 2"/>
          <p:cNvSpPr/>
          <p:nvPr/>
        </p:nvSpPr>
        <p:spPr>
          <a:xfrm>
            <a:off x="112324" y="878650"/>
            <a:ext cx="8924172" cy="5930534"/>
          </a:xfrm>
          <a:prstGeom prst="rect">
            <a:avLst/>
          </a:prstGeom>
        </p:spPr>
        <p:txBody>
          <a:bodyPr wrap="square">
            <a:spAutoFit/>
          </a:bodyPr>
          <a:lstStyle/>
          <a:p>
            <a:pPr algn="just">
              <a:lnSpc>
                <a:spcPct val="145000"/>
              </a:lnSpc>
            </a:pPr>
            <a:r>
              <a:rPr lang="en-IN" sz="2400" b="1" i="1" dirty="0">
                <a:solidFill>
                  <a:srgbClr val="002060"/>
                </a:solidFill>
              </a:rPr>
              <a:t>As per the Customers/ QUALITY ASSURANCE PLAN (QAP)</a:t>
            </a:r>
          </a:p>
          <a:p>
            <a:pPr marL="285750" lvl="0" indent="-285750" algn="just">
              <a:lnSpc>
                <a:spcPct val="145000"/>
              </a:lnSpc>
              <a:buFont typeface="Arial" panose="020B0604020202020204" pitchFamily="34" charset="0"/>
              <a:buChar char="•"/>
            </a:pPr>
            <a:r>
              <a:rPr lang="en-IN" sz="2400" b="1" i="1" dirty="0">
                <a:solidFill>
                  <a:srgbClr val="002060"/>
                </a:solidFill>
              </a:rPr>
              <a:t>VISUAL</a:t>
            </a:r>
          </a:p>
          <a:p>
            <a:pPr marL="285750" lvl="0" indent="-285750" algn="just">
              <a:lnSpc>
                <a:spcPct val="145000"/>
              </a:lnSpc>
              <a:buFont typeface="Arial" panose="020B0604020202020204" pitchFamily="34" charset="0"/>
              <a:buChar char="•"/>
            </a:pPr>
            <a:r>
              <a:rPr lang="en-IN" sz="2400" b="1" i="1" dirty="0">
                <a:solidFill>
                  <a:srgbClr val="002060"/>
                </a:solidFill>
              </a:rPr>
              <a:t>DIMENSION</a:t>
            </a:r>
          </a:p>
          <a:p>
            <a:pPr marL="285750" lvl="0" indent="-285750" algn="just">
              <a:lnSpc>
                <a:spcPct val="145000"/>
              </a:lnSpc>
              <a:buFont typeface="Arial" panose="020B0604020202020204" pitchFamily="34" charset="0"/>
              <a:buChar char="•"/>
            </a:pPr>
            <a:r>
              <a:rPr lang="en-IN" sz="2400" b="1" i="1" dirty="0">
                <a:solidFill>
                  <a:srgbClr val="002060"/>
                </a:solidFill>
              </a:rPr>
              <a:t>LAB TEST-Chemical &amp; Mechanical properties</a:t>
            </a:r>
          </a:p>
          <a:p>
            <a:pPr marL="285750" lvl="0" indent="-285750" algn="just">
              <a:lnSpc>
                <a:spcPct val="145000"/>
              </a:lnSpc>
              <a:buFont typeface="Arial" panose="020B0604020202020204" pitchFamily="34" charset="0"/>
              <a:buChar char="•"/>
            </a:pPr>
            <a:r>
              <a:rPr lang="en-IN" sz="2400" b="1" i="1" dirty="0">
                <a:solidFill>
                  <a:srgbClr val="002060"/>
                </a:solidFill>
              </a:rPr>
              <a:t>PMI</a:t>
            </a:r>
          </a:p>
          <a:p>
            <a:pPr marL="285750" lvl="0" indent="-285750" algn="just">
              <a:lnSpc>
                <a:spcPct val="145000"/>
              </a:lnSpc>
              <a:buFont typeface="Arial" panose="020B0604020202020204" pitchFamily="34" charset="0"/>
              <a:buChar char="•"/>
            </a:pPr>
            <a:r>
              <a:rPr lang="en-IN" sz="2400" b="1" i="1" dirty="0">
                <a:solidFill>
                  <a:srgbClr val="002060"/>
                </a:solidFill>
              </a:rPr>
              <a:t>Pneumatic Testing for RF Pads</a:t>
            </a:r>
          </a:p>
          <a:p>
            <a:pPr marL="285750" lvl="0" indent="-285750" algn="just">
              <a:lnSpc>
                <a:spcPct val="145000"/>
              </a:lnSpc>
              <a:buFont typeface="Arial" panose="020B0604020202020204" pitchFamily="34" charset="0"/>
              <a:buChar char="•"/>
            </a:pPr>
            <a:r>
              <a:rPr lang="en-IN" sz="2400" b="1" i="1" dirty="0">
                <a:solidFill>
                  <a:srgbClr val="002060"/>
                </a:solidFill>
              </a:rPr>
              <a:t>NDT as per Drawing &amp; QAP ( DPT / UT / RT / MPI )</a:t>
            </a:r>
          </a:p>
          <a:p>
            <a:pPr marL="285750" lvl="0" indent="-285750" algn="just">
              <a:lnSpc>
                <a:spcPct val="145000"/>
              </a:lnSpc>
              <a:buFont typeface="Arial" panose="020B0604020202020204" pitchFamily="34" charset="0"/>
              <a:buChar char="•"/>
            </a:pPr>
            <a:r>
              <a:rPr lang="en-IN" sz="2400" b="1" i="1" dirty="0">
                <a:solidFill>
                  <a:srgbClr val="002060"/>
                </a:solidFill>
              </a:rPr>
              <a:t>Water fill Test</a:t>
            </a:r>
          </a:p>
          <a:p>
            <a:pPr marL="285750" lvl="0" indent="-285750" algn="just">
              <a:lnSpc>
                <a:spcPct val="145000"/>
              </a:lnSpc>
              <a:buFont typeface="Arial" panose="020B0604020202020204" pitchFamily="34" charset="0"/>
              <a:buChar char="•"/>
            </a:pPr>
            <a:r>
              <a:rPr lang="en-IN" sz="2400" b="1" i="1" dirty="0">
                <a:solidFill>
                  <a:srgbClr val="002060"/>
                </a:solidFill>
              </a:rPr>
              <a:t>Hydro Test for Pressure Parts</a:t>
            </a:r>
          </a:p>
          <a:p>
            <a:pPr marL="285750" lvl="0" indent="-285750" algn="just">
              <a:lnSpc>
                <a:spcPct val="145000"/>
              </a:lnSpc>
              <a:buFont typeface="Arial" panose="020B0604020202020204" pitchFamily="34" charset="0"/>
              <a:buChar char="•"/>
            </a:pPr>
            <a:r>
              <a:rPr lang="en-IN" sz="2400" b="1" i="1" dirty="0">
                <a:solidFill>
                  <a:srgbClr val="002060"/>
                </a:solidFill>
              </a:rPr>
              <a:t>Gas vanishing &amp; Paint thickness check by ELCHO meter</a:t>
            </a:r>
          </a:p>
          <a:p>
            <a:pPr marL="285750" lvl="0" indent="-285750" algn="just">
              <a:lnSpc>
                <a:spcPct val="145000"/>
              </a:lnSpc>
              <a:buFont typeface="Arial" panose="020B0604020202020204" pitchFamily="34" charset="0"/>
              <a:buChar char="•"/>
            </a:pPr>
            <a:r>
              <a:rPr lang="en-IN" sz="2400" b="1" i="1" dirty="0">
                <a:solidFill>
                  <a:srgbClr val="002060"/>
                </a:solidFill>
              </a:rPr>
              <a:t>SPARK Test by Rubber lining/FRP lining</a:t>
            </a:r>
          </a:p>
        </p:txBody>
      </p:sp>
      <p:sp>
        <p:nvSpPr>
          <p:cNvPr id="4" name="Rectangle 3">
            <a:extLst>
              <a:ext uri="{FF2B5EF4-FFF2-40B4-BE49-F238E27FC236}">
                <a16:creationId xmlns:a16="http://schemas.microsoft.com/office/drawing/2014/main" id="{EB458393-9EF6-46CB-9EAD-2B2E43F6F882}"/>
              </a:ext>
            </a:extLst>
          </p:cNvPr>
          <p:cNvSpPr/>
          <p:nvPr/>
        </p:nvSpPr>
        <p:spPr>
          <a:xfrm>
            <a:off x="683568" y="117756"/>
            <a:ext cx="7776864"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INSPECTION AND TESTING</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3" name="Rectangle 2"/>
          <p:cNvSpPr/>
          <p:nvPr/>
        </p:nvSpPr>
        <p:spPr>
          <a:xfrm>
            <a:off x="395536" y="1028985"/>
            <a:ext cx="9144000" cy="5478423"/>
          </a:xfrm>
          <a:prstGeom prst="rect">
            <a:avLst/>
          </a:prstGeom>
        </p:spPr>
        <p:txBody>
          <a:bodyPr wrap="square">
            <a:spAutoFit/>
          </a:bodyPr>
          <a:lstStyle/>
          <a:p>
            <a:pPr marL="285750" lvl="0" indent="-285750">
              <a:lnSpc>
                <a:spcPct val="250000"/>
              </a:lnSpc>
              <a:buFont typeface="Arial" panose="020B0604020202020204" pitchFamily="34" charset="0"/>
              <a:buChar char="•"/>
            </a:pPr>
            <a:r>
              <a:rPr lang="en-IN" sz="2800" b="1" i="1" dirty="0">
                <a:solidFill>
                  <a:srgbClr val="002060"/>
                </a:solidFill>
                <a:latin typeface="Times New Roman" panose="02020603050405020304" pitchFamily="18" charset="0"/>
                <a:cs typeface="Times New Roman" panose="02020603050405020304" pitchFamily="18" charset="0"/>
              </a:rPr>
              <a:t>M/s. ARVIND ENVISOLS LTD</a:t>
            </a:r>
          </a:p>
          <a:p>
            <a:pPr marL="285750" lvl="0" indent="-285750">
              <a:lnSpc>
                <a:spcPct val="250000"/>
              </a:lnSpc>
              <a:buFont typeface="Arial" panose="020B0604020202020204" pitchFamily="34" charset="0"/>
              <a:buChar char="•"/>
            </a:pPr>
            <a:r>
              <a:rPr lang="en-IN" sz="2800" b="1" i="1" dirty="0">
                <a:solidFill>
                  <a:srgbClr val="002060"/>
                </a:solidFill>
                <a:latin typeface="Times New Roman" panose="02020603050405020304" pitchFamily="18" charset="0"/>
                <a:cs typeface="Times New Roman" panose="02020603050405020304" pitchFamily="18" charset="0"/>
              </a:rPr>
              <a:t>M/s. COSMOS PURIFICATION SYSTEMS PVT LTD</a:t>
            </a:r>
          </a:p>
          <a:p>
            <a:pPr marL="285750" lvl="0" indent="-285750">
              <a:lnSpc>
                <a:spcPct val="250000"/>
              </a:lnSpc>
              <a:buFont typeface="Arial" panose="020B0604020202020204" pitchFamily="34" charset="0"/>
              <a:buChar char="•"/>
            </a:pPr>
            <a:r>
              <a:rPr lang="en-IN" sz="2800" b="1" i="1" dirty="0">
                <a:solidFill>
                  <a:srgbClr val="002060"/>
                </a:solidFill>
                <a:latin typeface="Times New Roman" panose="02020603050405020304" pitchFamily="18" charset="0"/>
                <a:cs typeface="Times New Roman" panose="02020603050405020304" pitchFamily="18" charset="0"/>
              </a:rPr>
              <a:t>M/s. HALLIBURTON OFFSHORE SERVICES INC</a:t>
            </a:r>
          </a:p>
          <a:p>
            <a:pPr marL="285750" indent="-285750">
              <a:lnSpc>
                <a:spcPct val="250000"/>
              </a:lnSpc>
              <a:buFont typeface="Arial" panose="020B0604020202020204" pitchFamily="34" charset="0"/>
              <a:buChar char="•"/>
            </a:pPr>
            <a:r>
              <a:rPr lang="en-IN" sz="2800" b="1" i="1" dirty="0">
                <a:solidFill>
                  <a:srgbClr val="002060"/>
                </a:solidFill>
                <a:latin typeface="Times New Roman" panose="02020603050405020304" pitchFamily="18" charset="0"/>
                <a:cs typeface="Times New Roman" panose="02020603050405020304" pitchFamily="18" charset="0"/>
              </a:rPr>
              <a:t>M/s. HALLIBURTON INDIA OPERATIONS PVT LTD</a:t>
            </a:r>
          </a:p>
          <a:p>
            <a:pPr marL="285750" indent="-285750">
              <a:lnSpc>
                <a:spcPct val="250000"/>
              </a:lnSpc>
              <a:buFont typeface="Arial" panose="020B0604020202020204" pitchFamily="34" charset="0"/>
              <a:buChar char="•"/>
            </a:pPr>
            <a:r>
              <a:rPr lang="en-US" sz="2800" b="1" i="1" dirty="0">
                <a:solidFill>
                  <a:srgbClr val="002060"/>
                </a:solidFill>
                <a:latin typeface="Times New Roman" panose="02020603050405020304" pitchFamily="18" charset="0"/>
                <a:cs typeface="Times New Roman" panose="02020603050405020304" pitchFamily="18" charset="0"/>
              </a:rPr>
              <a:t>M/s. NAGARAJAN CONSTRUCTION PVT LTD</a:t>
            </a:r>
            <a:endParaRPr lang="en-IN" sz="2800" b="1" i="1" dirty="0">
              <a:solidFill>
                <a:srgbClr val="00206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64DA22D-00D9-43EB-9D29-87EA94D8DDD0}"/>
              </a:ext>
            </a:extLst>
          </p:cNvPr>
          <p:cNvSpPr/>
          <p:nvPr/>
        </p:nvSpPr>
        <p:spPr>
          <a:xfrm>
            <a:off x="1979712" y="259544"/>
            <a:ext cx="4176464"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OUR CLIENTS</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0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29026553"/>
              </p:ext>
            </p:extLst>
          </p:nvPr>
        </p:nvGraphicFramePr>
        <p:xfrm>
          <a:off x="137158" y="1124744"/>
          <a:ext cx="8869684" cy="5523411"/>
        </p:xfrm>
        <a:graphic>
          <a:graphicData uri="http://schemas.openxmlformats.org/drawingml/2006/table">
            <a:tbl>
              <a:tblPr firstRow="1" firstCol="1" bandRow="1">
                <a:tableStyleId>{5C22544A-7EE6-4342-B048-85BDC9FD1C3A}</a:tableStyleId>
              </a:tblPr>
              <a:tblGrid>
                <a:gridCol w="648072">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2749004">
                  <a:extLst>
                    <a:ext uri="{9D8B030D-6E8A-4147-A177-3AD203B41FA5}">
                      <a16:colId xmlns:a16="http://schemas.microsoft.com/office/drawing/2014/main" val="20002"/>
                    </a:ext>
                  </a:extLst>
                </a:gridCol>
                <a:gridCol w="280831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tblGrid>
              <a:tr h="263575">
                <a:tc rowSpan="2">
                  <a:txBody>
                    <a:bodyPr/>
                    <a:lstStyle/>
                    <a:p>
                      <a:pPr algn="ctr">
                        <a:lnSpc>
                          <a:spcPct val="107000"/>
                        </a:lnSpc>
                        <a:spcAft>
                          <a:spcPts val="0"/>
                        </a:spcAft>
                      </a:pPr>
                      <a:r>
                        <a:rPr lang="en-IN" sz="1400" b="1" dirty="0" err="1">
                          <a:solidFill>
                            <a:srgbClr val="002060"/>
                          </a:solidFill>
                          <a:effectLst/>
                        </a:rPr>
                        <a:t>Sl</a:t>
                      </a:r>
                      <a:r>
                        <a:rPr lang="en-IN" sz="1400" b="1" dirty="0">
                          <a:solidFill>
                            <a:srgbClr val="002060"/>
                          </a:solidFill>
                          <a:effectLst/>
                        </a:rPr>
                        <a:t> No</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dirty="0">
                          <a:solidFill>
                            <a:srgbClr val="002060"/>
                          </a:solidFill>
                          <a:effectLst/>
                        </a:rPr>
                        <a:t>Year</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dirty="0">
                          <a:solidFill>
                            <a:srgbClr val="002060"/>
                          </a:solidFill>
                          <a:effectLst/>
                        </a:rPr>
                        <a:t>Description</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dirty="0">
                          <a:solidFill>
                            <a:srgbClr val="002060"/>
                          </a:solidFill>
                          <a:effectLst/>
                        </a:rPr>
                        <a:t>Client</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7000"/>
                        </a:lnSpc>
                        <a:spcAft>
                          <a:spcPts val="0"/>
                        </a:spcAft>
                      </a:pPr>
                      <a:r>
                        <a:rPr lang="en-IN" sz="1400" b="1">
                          <a:solidFill>
                            <a:srgbClr val="002060"/>
                          </a:solidFill>
                          <a:effectLst/>
                        </a:rPr>
                        <a:t>Value</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0000"/>
                  </a:ext>
                </a:extLst>
              </a:tr>
              <a:tr h="263575">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0"/>
                        </a:spcAft>
                      </a:pPr>
                      <a:r>
                        <a:rPr lang="en-IN" sz="1400" b="1" dirty="0">
                          <a:solidFill>
                            <a:srgbClr val="002060"/>
                          </a:solidFill>
                          <a:effectLst/>
                        </a:rPr>
                        <a:t>Rs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Ps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27149">
                <a:tc>
                  <a:txBody>
                    <a:bodyPr/>
                    <a:lstStyle/>
                    <a:p>
                      <a:pPr algn="ctr">
                        <a:lnSpc>
                          <a:spcPct val="107000"/>
                        </a:lnSpc>
                        <a:spcAft>
                          <a:spcPts val="0"/>
                        </a:spcAft>
                      </a:pPr>
                      <a:r>
                        <a:rPr lang="en-IN" sz="1400" b="1" dirty="0">
                          <a:solidFill>
                            <a:srgbClr val="002060"/>
                          </a:solidFill>
                          <a:effectLst/>
                        </a:rPr>
                        <a:t>1</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PSF/ Softener ,ACF / Softener</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 </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3,42,200</a:t>
                      </a: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63575">
                <a:tc>
                  <a:txBody>
                    <a:bodyPr/>
                    <a:lstStyle/>
                    <a:p>
                      <a:pPr algn="ctr">
                        <a:lnSpc>
                          <a:spcPct val="107000"/>
                        </a:lnSpc>
                        <a:spcAft>
                          <a:spcPts val="0"/>
                        </a:spcAft>
                      </a:pPr>
                      <a:r>
                        <a:rPr lang="en-IN" sz="1400" b="1" dirty="0">
                          <a:solidFill>
                            <a:srgbClr val="002060"/>
                          </a:solidFill>
                          <a:effectLst/>
                        </a:rPr>
                        <a:t>2</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Areation Tank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3,24,500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15492">
                <a:tc>
                  <a:txBody>
                    <a:bodyPr/>
                    <a:lstStyle/>
                    <a:p>
                      <a:pPr algn="ctr">
                        <a:lnSpc>
                          <a:spcPct val="107000"/>
                        </a:lnSpc>
                        <a:spcAft>
                          <a:spcPts val="0"/>
                        </a:spcAft>
                      </a:pPr>
                      <a:r>
                        <a:rPr lang="en-IN" sz="1400" b="1" dirty="0">
                          <a:solidFill>
                            <a:srgbClr val="002060"/>
                          </a:solidFill>
                          <a:effectLst/>
                        </a:rPr>
                        <a:t>3</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Bar Screen</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6,490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00 </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3575">
                <a:tc>
                  <a:txBody>
                    <a:bodyPr/>
                    <a:lstStyle/>
                    <a:p>
                      <a:pPr algn="ctr">
                        <a:lnSpc>
                          <a:spcPct val="107000"/>
                        </a:lnSpc>
                        <a:spcAft>
                          <a:spcPts val="0"/>
                        </a:spcAft>
                      </a:pPr>
                      <a:r>
                        <a:rPr lang="en-IN" sz="1400" b="1" dirty="0">
                          <a:solidFill>
                            <a:srgbClr val="002060"/>
                          </a:solidFill>
                          <a:effectLst/>
                        </a:rPr>
                        <a:t>4</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PSF and ACF</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76,700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3575">
                <a:tc>
                  <a:txBody>
                    <a:bodyPr/>
                    <a:lstStyle/>
                    <a:p>
                      <a:pPr algn="ctr">
                        <a:lnSpc>
                          <a:spcPct val="107000"/>
                        </a:lnSpc>
                        <a:spcAft>
                          <a:spcPts val="0"/>
                        </a:spcAft>
                      </a:pPr>
                      <a:r>
                        <a:rPr lang="en-IN" sz="1400" b="1" dirty="0">
                          <a:solidFill>
                            <a:srgbClr val="002060"/>
                          </a:solidFill>
                          <a:effectLst/>
                        </a:rPr>
                        <a:t>5</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MS  Areation Tank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Hubert Enviro Care</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2,41,500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63575">
                <a:tc>
                  <a:txBody>
                    <a:bodyPr/>
                    <a:lstStyle/>
                    <a:p>
                      <a:pPr algn="ctr">
                        <a:lnSpc>
                          <a:spcPct val="107000"/>
                        </a:lnSpc>
                        <a:spcAft>
                          <a:spcPts val="0"/>
                        </a:spcAft>
                      </a:pPr>
                      <a:r>
                        <a:rPr lang="en-IN" sz="1400" b="1" dirty="0">
                          <a:solidFill>
                            <a:srgbClr val="002060"/>
                          </a:solidFill>
                          <a:effectLst/>
                        </a:rPr>
                        <a:t>6</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2017-18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PSF and ACF</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1,29,800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63575">
                <a:tc>
                  <a:txBody>
                    <a:bodyPr/>
                    <a:lstStyle/>
                    <a:p>
                      <a:pPr algn="ctr">
                        <a:lnSpc>
                          <a:spcPct val="107000"/>
                        </a:lnSpc>
                        <a:spcAft>
                          <a:spcPts val="0"/>
                        </a:spcAft>
                      </a:pPr>
                      <a:r>
                        <a:rPr lang="en-IN" sz="1400" b="1" dirty="0">
                          <a:solidFill>
                            <a:srgbClr val="002060"/>
                          </a:solidFill>
                          <a:effectLst/>
                        </a:rPr>
                        <a:t>7</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2017-18</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err="1">
                          <a:solidFill>
                            <a:srgbClr val="002060"/>
                          </a:solidFill>
                          <a:effectLst/>
                        </a:rPr>
                        <a:t>Areation</a:t>
                      </a:r>
                      <a:r>
                        <a:rPr lang="en-IN" sz="1400" b="1" dirty="0">
                          <a:solidFill>
                            <a:srgbClr val="002060"/>
                          </a:solidFill>
                          <a:effectLst/>
                        </a:rPr>
                        <a:t> Tank</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H2O Engineers and Technologies</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3,00,900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27149">
                <a:tc>
                  <a:txBody>
                    <a:bodyPr/>
                    <a:lstStyle/>
                    <a:p>
                      <a:pPr algn="ctr">
                        <a:lnSpc>
                          <a:spcPct val="107000"/>
                        </a:lnSpc>
                        <a:spcAft>
                          <a:spcPts val="0"/>
                        </a:spcAft>
                      </a:pPr>
                      <a:r>
                        <a:rPr lang="en-IN" sz="1400" b="1" dirty="0">
                          <a:solidFill>
                            <a:srgbClr val="002060"/>
                          </a:solidFill>
                          <a:effectLst/>
                        </a:rPr>
                        <a:t>8</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20,000gal MS Skid Tank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Offshore Services Inc</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74,59,600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527149">
                <a:tc>
                  <a:txBody>
                    <a:bodyPr/>
                    <a:lstStyle/>
                    <a:p>
                      <a:pPr algn="ctr">
                        <a:lnSpc>
                          <a:spcPct val="107000"/>
                        </a:lnSpc>
                        <a:spcAft>
                          <a:spcPts val="0"/>
                        </a:spcAft>
                      </a:pPr>
                      <a:r>
                        <a:rPr lang="en-IN" sz="1400" b="1" dirty="0">
                          <a:solidFill>
                            <a:srgbClr val="002060"/>
                          </a:solidFill>
                          <a:effectLst/>
                        </a:rPr>
                        <a:t>9</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MS Skid Tank Man hole Flange Rectification</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Offshore Services Inc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2,83,200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527149">
                <a:tc>
                  <a:txBody>
                    <a:bodyPr/>
                    <a:lstStyle/>
                    <a:p>
                      <a:pPr algn="ctr">
                        <a:lnSpc>
                          <a:spcPct val="107000"/>
                        </a:lnSpc>
                        <a:spcAft>
                          <a:spcPts val="0"/>
                        </a:spcAft>
                      </a:pPr>
                      <a:r>
                        <a:rPr lang="en-IN" sz="1400" b="1" dirty="0">
                          <a:solidFill>
                            <a:srgbClr val="002060"/>
                          </a:solidFill>
                          <a:effectLst/>
                        </a:rPr>
                        <a:t>10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1900gal Acid Tank/3000dia Waste tank /Blender Break Tank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India Operation Pvt Ltd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58,29,200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527149">
                <a:tc>
                  <a:txBody>
                    <a:bodyPr/>
                    <a:lstStyle/>
                    <a:p>
                      <a:pPr algn="ctr">
                        <a:lnSpc>
                          <a:spcPct val="107000"/>
                        </a:lnSpc>
                        <a:spcAft>
                          <a:spcPts val="0"/>
                        </a:spcAft>
                      </a:pPr>
                      <a:r>
                        <a:rPr lang="en-IN" sz="1400" b="1" dirty="0">
                          <a:solidFill>
                            <a:srgbClr val="002060"/>
                          </a:solidFill>
                          <a:effectLst/>
                        </a:rPr>
                        <a:t>11</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Acid Fume Bubblier system</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Offshore Services Inc</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12,31,920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527149">
                <a:tc>
                  <a:txBody>
                    <a:bodyPr/>
                    <a:lstStyle/>
                    <a:p>
                      <a:pPr algn="ctr">
                        <a:lnSpc>
                          <a:spcPct val="107000"/>
                        </a:lnSpc>
                        <a:spcAft>
                          <a:spcPts val="0"/>
                        </a:spcAft>
                      </a:pPr>
                      <a:r>
                        <a:rPr lang="en-IN" sz="1400" b="1" dirty="0">
                          <a:solidFill>
                            <a:srgbClr val="002060"/>
                          </a:solidFill>
                          <a:effectLst/>
                        </a:rPr>
                        <a:t>12</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Sea Pump Rectification Work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Offshore Services Inc</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82,600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bl>
          </a:graphicData>
        </a:graphic>
      </p:graphicFrame>
      <p:sp>
        <p:nvSpPr>
          <p:cNvPr id="4" name="Rectangle 3">
            <a:extLst>
              <a:ext uri="{FF2B5EF4-FFF2-40B4-BE49-F238E27FC236}">
                <a16:creationId xmlns:a16="http://schemas.microsoft.com/office/drawing/2014/main" id="{6826A523-62EC-4468-B865-EABDA4146192}"/>
              </a:ext>
            </a:extLst>
          </p:cNvPr>
          <p:cNvSpPr/>
          <p:nvPr/>
        </p:nvSpPr>
        <p:spPr>
          <a:xfrm>
            <a:off x="1403648" y="116632"/>
            <a:ext cx="6642461"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PROJECT REFERENCE</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258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5571800"/>
              </p:ext>
            </p:extLst>
          </p:nvPr>
        </p:nvGraphicFramePr>
        <p:xfrm>
          <a:off x="120204" y="116632"/>
          <a:ext cx="8903592" cy="6552722"/>
        </p:xfrm>
        <a:graphic>
          <a:graphicData uri="http://schemas.openxmlformats.org/drawingml/2006/table">
            <a:tbl>
              <a:tblPr firstRow="1" firstCol="1" bandRow="1">
                <a:tableStyleId>{5C22544A-7EE6-4342-B048-85BDC9FD1C3A}</a:tableStyleId>
              </a:tblPr>
              <a:tblGrid>
                <a:gridCol w="662251">
                  <a:extLst>
                    <a:ext uri="{9D8B030D-6E8A-4147-A177-3AD203B41FA5}">
                      <a16:colId xmlns:a16="http://schemas.microsoft.com/office/drawing/2014/main" val="20000"/>
                    </a:ext>
                  </a:extLst>
                </a:gridCol>
                <a:gridCol w="883001">
                  <a:extLst>
                    <a:ext uri="{9D8B030D-6E8A-4147-A177-3AD203B41FA5}">
                      <a16:colId xmlns:a16="http://schemas.microsoft.com/office/drawing/2014/main" val="20001"/>
                    </a:ext>
                  </a:extLst>
                </a:gridCol>
                <a:gridCol w="2749827">
                  <a:extLst>
                    <a:ext uri="{9D8B030D-6E8A-4147-A177-3AD203B41FA5}">
                      <a16:colId xmlns:a16="http://schemas.microsoft.com/office/drawing/2014/main" val="20002"/>
                    </a:ext>
                  </a:extLst>
                </a:gridCol>
                <a:gridCol w="2808312">
                  <a:extLst>
                    <a:ext uri="{9D8B030D-6E8A-4147-A177-3AD203B41FA5}">
                      <a16:colId xmlns:a16="http://schemas.microsoft.com/office/drawing/2014/main" val="20003"/>
                    </a:ext>
                  </a:extLst>
                </a:gridCol>
                <a:gridCol w="1065961">
                  <a:extLst>
                    <a:ext uri="{9D8B030D-6E8A-4147-A177-3AD203B41FA5}">
                      <a16:colId xmlns:a16="http://schemas.microsoft.com/office/drawing/2014/main" val="20004"/>
                    </a:ext>
                  </a:extLst>
                </a:gridCol>
                <a:gridCol w="734240">
                  <a:extLst>
                    <a:ext uri="{9D8B030D-6E8A-4147-A177-3AD203B41FA5}">
                      <a16:colId xmlns:a16="http://schemas.microsoft.com/office/drawing/2014/main" val="20005"/>
                    </a:ext>
                  </a:extLst>
                </a:gridCol>
              </a:tblGrid>
              <a:tr h="237603">
                <a:tc rowSpan="2">
                  <a:txBody>
                    <a:bodyPr/>
                    <a:lstStyle/>
                    <a:p>
                      <a:pPr algn="ctr">
                        <a:lnSpc>
                          <a:spcPct val="107000"/>
                        </a:lnSpc>
                        <a:spcAft>
                          <a:spcPts val="0"/>
                        </a:spcAft>
                      </a:pPr>
                      <a:r>
                        <a:rPr lang="en-IN" sz="1400" b="1" dirty="0" err="1">
                          <a:solidFill>
                            <a:srgbClr val="002060"/>
                          </a:solidFill>
                          <a:effectLst/>
                        </a:rPr>
                        <a:t>Sl</a:t>
                      </a:r>
                      <a:r>
                        <a:rPr lang="en-IN" sz="1400" b="1" dirty="0">
                          <a:solidFill>
                            <a:srgbClr val="002060"/>
                          </a:solidFill>
                          <a:effectLst/>
                        </a:rPr>
                        <a:t> No</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dirty="0">
                          <a:solidFill>
                            <a:srgbClr val="002060"/>
                          </a:solidFill>
                          <a:effectLst/>
                        </a:rPr>
                        <a:t>Year</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dirty="0">
                          <a:solidFill>
                            <a:srgbClr val="002060"/>
                          </a:solidFill>
                          <a:effectLst/>
                        </a:rPr>
                        <a:t>Description</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0"/>
                        </a:spcAft>
                      </a:pPr>
                      <a:r>
                        <a:rPr lang="en-IN" sz="1400" b="1">
                          <a:solidFill>
                            <a:srgbClr val="002060"/>
                          </a:solidFill>
                          <a:effectLst/>
                        </a:rPr>
                        <a:t>Client</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7000"/>
                        </a:lnSpc>
                        <a:spcAft>
                          <a:spcPts val="0"/>
                        </a:spcAft>
                      </a:pPr>
                      <a:r>
                        <a:rPr lang="en-IN" sz="1400" b="1">
                          <a:solidFill>
                            <a:srgbClr val="002060"/>
                          </a:solidFill>
                          <a:effectLst/>
                        </a:rPr>
                        <a:t>Value</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0000"/>
                  </a:ext>
                </a:extLst>
              </a:tr>
              <a:tr h="237603">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0"/>
                        </a:spcAft>
                      </a:pPr>
                      <a:r>
                        <a:rPr lang="en-IN" sz="1400" b="1">
                          <a:solidFill>
                            <a:srgbClr val="002060"/>
                          </a:solidFill>
                          <a:effectLst/>
                        </a:rPr>
                        <a:t>Rs</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Ps</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5426">
                <a:tc>
                  <a:txBody>
                    <a:bodyPr/>
                    <a:lstStyle/>
                    <a:p>
                      <a:pPr algn="ctr">
                        <a:lnSpc>
                          <a:spcPct val="107000"/>
                        </a:lnSpc>
                        <a:spcAft>
                          <a:spcPts val="0"/>
                        </a:spcAft>
                      </a:pPr>
                      <a:r>
                        <a:rPr lang="en-IN" sz="1400" b="1" dirty="0">
                          <a:solidFill>
                            <a:srgbClr val="002060"/>
                          </a:solidFill>
                          <a:effectLst/>
                        </a:rPr>
                        <a:t>13</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Waste tank</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Offshore Services Inc</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13,20,037</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6202">
                <a:tc>
                  <a:txBody>
                    <a:bodyPr/>
                    <a:lstStyle/>
                    <a:p>
                      <a:pPr algn="ctr">
                        <a:lnSpc>
                          <a:spcPct val="107000"/>
                        </a:lnSpc>
                        <a:spcAft>
                          <a:spcPts val="0"/>
                        </a:spcAft>
                      </a:pPr>
                      <a:r>
                        <a:rPr lang="en-IN" sz="1400" b="1">
                          <a:solidFill>
                            <a:srgbClr val="002060"/>
                          </a:solidFill>
                          <a:effectLst/>
                        </a:rPr>
                        <a:t>14</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2018-19</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Hatch Cover FRP Lining</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Offshore Services Inc</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6,60,800</a:t>
                      </a:r>
                    </a:p>
                    <a:p>
                      <a:pPr algn="ctr">
                        <a:lnSpc>
                          <a:spcPct val="107000"/>
                        </a:lnSpc>
                        <a:spcAft>
                          <a:spcPts val="0"/>
                        </a:spcAft>
                      </a:pPr>
                      <a:r>
                        <a:rPr lang="en-IN" sz="1400" b="1">
                          <a:solidFill>
                            <a:srgbClr val="002060"/>
                          </a:solidFill>
                          <a:effectLst/>
                        </a:rPr>
                        <a:t>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p>
                    <a:p>
                      <a:pPr algn="ctr">
                        <a:lnSpc>
                          <a:spcPct val="107000"/>
                        </a:lnSpc>
                        <a:spcAft>
                          <a:spcPts val="0"/>
                        </a:spcAft>
                      </a:pPr>
                      <a:r>
                        <a:rPr lang="en-IN" sz="1400" b="1">
                          <a:solidFill>
                            <a:srgbClr val="002060"/>
                          </a:solidFill>
                          <a:effectLst/>
                        </a:rPr>
                        <a:t>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6202">
                <a:tc>
                  <a:txBody>
                    <a:bodyPr/>
                    <a:lstStyle/>
                    <a:p>
                      <a:pPr algn="ctr">
                        <a:lnSpc>
                          <a:spcPct val="107000"/>
                        </a:lnSpc>
                        <a:spcAft>
                          <a:spcPts val="0"/>
                        </a:spcAft>
                      </a:pPr>
                      <a:r>
                        <a:rPr lang="en-IN" sz="1400" b="1">
                          <a:solidFill>
                            <a:srgbClr val="002060"/>
                          </a:solidFill>
                          <a:effectLst/>
                        </a:rPr>
                        <a:t>15</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Rectification Work for Sea Pump and piping</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Offshore Services Inc</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12,98,000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5426">
                <a:tc>
                  <a:txBody>
                    <a:bodyPr/>
                    <a:lstStyle/>
                    <a:p>
                      <a:pPr algn="ctr">
                        <a:lnSpc>
                          <a:spcPct val="107000"/>
                        </a:lnSpc>
                        <a:spcAft>
                          <a:spcPts val="0"/>
                        </a:spcAft>
                      </a:pPr>
                      <a:r>
                        <a:rPr lang="en-IN" sz="1400" b="1">
                          <a:solidFill>
                            <a:srgbClr val="002060"/>
                          </a:solidFill>
                          <a:effectLst/>
                        </a:rPr>
                        <a:t>16</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UF Skid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Cosmos Purification Systems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1,68,360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5426">
                <a:tc>
                  <a:txBody>
                    <a:bodyPr/>
                    <a:lstStyle/>
                    <a:p>
                      <a:pPr algn="ctr">
                        <a:lnSpc>
                          <a:spcPct val="107000"/>
                        </a:lnSpc>
                        <a:spcAft>
                          <a:spcPts val="0"/>
                        </a:spcAft>
                      </a:pPr>
                      <a:r>
                        <a:rPr lang="en-IN" sz="1400" b="1">
                          <a:solidFill>
                            <a:srgbClr val="002060"/>
                          </a:solidFill>
                          <a:effectLst/>
                        </a:rPr>
                        <a:t>17</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AIR Tank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India Operation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1,88,800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5426">
                <a:tc>
                  <a:txBody>
                    <a:bodyPr/>
                    <a:lstStyle/>
                    <a:p>
                      <a:pPr algn="ctr">
                        <a:lnSpc>
                          <a:spcPct val="107000"/>
                        </a:lnSpc>
                        <a:spcAft>
                          <a:spcPts val="0"/>
                        </a:spcAft>
                      </a:pPr>
                      <a:r>
                        <a:rPr lang="en-IN" sz="1400" b="1">
                          <a:solidFill>
                            <a:srgbClr val="002060"/>
                          </a:solidFill>
                          <a:effectLst/>
                        </a:rPr>
                        <a:t>18</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MS UP Tubbier Frame</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Cosmos Purification Systems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86,140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25426">
                <a:tc>
                  <a:txBody>
                    <a:bodyPr/>
                    <a:lstStyle/>
                    <a:p>
                      <a:pPr algn="ctr">
                        <a:lnSpc>
                          <a:spcPct val="107000"/>
                        </a:lnSpc>
                        <a:spcAft>
                          <a:spcPts val="0"/>
                        </a:spcAft>
                      </a:pPr>
                      <a:r>
                        <a:rPr lang="en-IN" sz="1400" b="1">
                          <a:solidFill>
                            <a:srgbClr val="002060"/>
                          </a:solidFill>
                          <a:effectLst/>
                        </a:rPr>
                        <a:t>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Supply Butterfly Valves</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Offshore Services </a:t>
                      </a:r>
                      <a:r>
                        <a:rPr lang="en-IN" sz="1400" b="1" dirty="0" err="1">
                          <a:solidFill>
                            <a:srgbClr val="002060"/>
                          </a:solidFill>
                          <a:effectLst/>
                        </a:rPr>
                        <a:t>Inc</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10,84,540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25426">
                <a:tc>
                  <a:txBody>
                    <a:bodyPr/>
                    <a:lstStyle/>
                    <a:p>
                      <a:pPr algn="ctr">
                        <a:lnSpc>
                          <a:spcPct val="107000"/>
                        </a:lnSpc>
                        <a:spcAft>
                          <a:spcPts val="0"/>
                        </a:spcAft>
                      </a:pPr>
                      <a:r>
                        <a:rPr lang="en-IN" sz="1400" b="1">
                          <a:solidFill>
                            <a:srgbClr val="002060"/>
                          </a:solidFill>
                          <a:effectLst/>
                        </a:rPr>
                        <a:t>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2018-19</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RO Skid and UF Skid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Cosmos Purification Systems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38,500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25426">
                <a:tc>
                  <a:txBody>
                    <a:bodyPr/>
                    <a:lstStyle/>
                    <a:p>
                      <a:pPr algn="ctr">
                        <a:lnSpc>
                          <a:spcPct val="107000"/>
                        </a:lnSpc>
                        <a:spcAft>
                          <a:spcPts val="0"/>
                        </a:spcAft>
                      </a:pPr>
                      <a:r>
                        <a:rPr lang="en-IN" sz="1400" b="1">
                          <a:solidFill>
                            <a:srgbClr val="002060"/>
                          </a:solidFill>
                          <a:effectLst/>
                        </a:rPr>
                        <a:t>21</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30000gal Acid Tank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India Operation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1,27,49,000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25426">
                <a:tc>
                  <a:txBody>
                    <a:bodyPr/>
                    <a:lstStyle/>
                    <a:p>
                      <a:pPr algn="ctr">
                        <a:lnSpc>
                          <a:spcPct val="107000"/>
                        </a:lnSpc>
                        <a:spcAft>
                          <a:spcPts val="0"/>
                        </a:spcAft>
                      </a:pPr>
                      <a:r>
                        <a:rPr lang="en-IN" sz="1400" b="1">
                          <a:solidFill>
                            <a:srgbClr val="002060"/>
                          </a:solidFill>
                          <a:effectLst/>
                        </a:rPr>
                        <a:t>22</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Fabrication of Travers </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Cosmos Purification Systems Pvt Ltd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1,01,480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425426">
                <a:tc>
                  <a:txBody>
                    <a:bodyPr/>
                    <a:lstStyle/>
                    <a:p>
                      <a:pPr algn="ctr">
                        <a:lnSpc>
                          <a:spcPct val="107000"/>
                        </a:lnSpc>
                        <a:spcAft>
                          <a:spcPts val="0"/>
                        </a:spcAft>
                      </a:pPr>
                      <a:r>
                        <a:rPr lang="en-IN" sz="1400" b="1">
                          <a:solidFill>
                            <a:srgbClr val="002060"/>
                          </a:solidFill>
                          <a:effectLst/>
                        </a:rPr>
                        <a:t>23</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1900gal Acid Tank</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India Operation Pvt Ltd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27,61,200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425426">
                <a:tc>
                  <a:txBody>
                    <a:bodyPr/>
                    <a:lstStyle/>
                    <a:p>
                      <a:pPr algn="ctr">
                        <a:lnSpc>
                          <a:spcPct val="107000"/>
                        </a:lnSpc>
                        <a:spcAft>
                          <a:spcPts val="0"/>
                        </a:spcAft>
                      </a:pPr>
                      <a:r>
                        <a:rPr lang="en-IN" sz="1400" b="1">
                          <a:solidFill>
                            <a:srgbClr val="002060"/>
                          </a:solidFill>
                          <a:effectLst/>
                        </a:rPr>
                        <a:t>24</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RO Skid SS304</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Cosmos Purification Systems Pvt Ltd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3,08,000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425426">
                <a:tc>
                  <a:txBody>
                    <a:bodyPr/>
                    <a:lstStyle/>
                    <a:p>
                      <a:pPr algn="ctr">
                        <a:lnSpc>
                          <a:spcPct val="107000"/>
                        </a:lnSpc>
                        <a:spcAft>
                          <a:spcPts val="0"/>
                        </a:spcAft>
                      </a:pPr>
                      <a:r>
                        <a:rPr lang="en-IN" sz="1400" b="1">
                          <a:solidFill>
                            <a:srgbClr val="002060"/>
                          </a:solidFill>
                          <a:effectLst/>
                        </a:rPr>
                        <a:t>25</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Liquid pump Skid Additive Frame</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dirty="0">
                          <a:solidFill>
                            <a:srgbClr val="002060"/>
                          </a:solidFill>
                          <a:effectLst/>
                        </a:rPr>
                        <a:t>Halliburton India Operation Pvt Ltd</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a:solidFill>
                            <a:srgbClr val="002060"/>
                          </a:solidFill>
                          <a:effectLst/>
                        </a:rPr>
                        <a:t>5,19,200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425426">
                <a:tc>
                  <a:txBody>
                    <a:bodyPr/>
                    <a:lstStyle/>
                    <a:p>
                      <a:pPr algn="ctr">
                        <a:lnSpc>
                          <a:spcPct val="107000"/>
                        </a:lnSpc>
                        <a:spcAft>
                          <a:spcPts val="0"/>
                        </a:spcAft>
                      </a:pPr>
                      <a:r>
                        <a:rPr lang="en-IN" sz="1400" b="1">
                          <a:solidFill>
                            <a:srgbClr val="002060"/>
                          </a:solidFill>
                          <a:effectLst/>
                        </a:rPr>
                        <a:t>26</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2019-20</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Liquid Additive pumps Skid piping</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IN" sz="1400" b="1">
                          <a:solidFill>
                            <a:srgbClr val="002060"/>
                          </a:solidFill>
                          <a:effectLst/>
                        </a:rPr>
                        <a:t>Halliburton India Operation Pvt Ltd</a:t>
                      </a:r>
                      <a:endParaRPr lang="en-IN" sz="1400" b="1">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6,90,300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en-IN" sz="1400" b="1" dirty="0">
                          <a:solidFill>
                            <a:srgbClr val="002060"/>
                          </a:solidFill>
                          <a:effectLst/>
                        </a:rPr>
                        <a:t>00</a:t>
                      </a:r>
                      <a:endParaRPr lang="en-IN" sz="1400" b="1" dirty="0">
                        <a:solidFill>
                          <a:srgbClr val="002060"/>
                        </a:solidFill>
                        <a:effectLst/>
                        <a:latin typeface="Calibri"/>
                        <a:ea typeface="Calibri"/>
                        <a:cs typeface="Latha"/>
                      </a:endParaRPr>
                    </a:p>
                  </a:txBody>
                  <a:tcPr marL="32042" marR="320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63205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585334263"/>
              </p:ext>
            </p:extLst>
          </p:nvPr>
        </p:nvGraphicFramePr>
        <p:xfrm>
          <a:off x="107504" y="1268760"/>
          <a:ext cx="8928992" cy="547260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348594" y="116632"/>
            <a:ext cx="6446812" cy="646331"/>
          </a:xfrm>
          <a:prstGeom prst="rect">
            <a:avLst/>
          </a:prstGeom>
          <a:pattFill prst="pct20">
            <a:fgClr>
              <a:srgbClr val="002060"/>
            </a:fgClr>
            <a:bgClr>
              <a:schemeClr val="bg1"/>
            </a:bgClr>
          </a:pattFill>
          <a:ln>
            <a:solidFill>
              <a:schemeClr val="tx1"/>
            </a:solidFill>
          </a:ln>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IN" sz="3600" b="1" dirty="0">
                <a:solidFill>
                  <a:srgbClr val="002060"/>
                </a:solidFill>
                <a:latin typeface="Times New Roman" panose="02020603050405020304" pitchFamily="18" charset="0"/>
                <a:cs typeface="Times New Roman" panose="02020603050405020304" pitchFamily="18" charset="0"/>
              </a:rPr>
              <a:t>TURNOVER UPTO 3YEARS</a:t>
            </a:r>
          </a:p>
        </p:txBody>
      </p:sp>
    </p:spTree>
    <p:extLst>
      <p:ext uri="{BB962C8B-B14F-4D97-AF65-F5344CB8AC3E}">
        <p14:creationId xmlns:p14="http://schemas.microsoft.com/office/powerpoint/2010/main" val="2369147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73" y="857688"/>
            <a:ext cx="8412454" cy="5877272"/>
          </a:xfrm>
        </p:spPr>
        <p:txBody>
          <a:bodyPr>
            <a:noAutofit/>
          </a:bodyPr>
          <a:lstStyle/>
          <a:p>
            <a:pPr>
              <a:lnSpc>
                <a:spcPct val="130000"/>
              </a:lnSpc>
            </a:pPr>
            <a:r>
              <a:rPr lang="en-US" sz="2800" b="1" i="1" dirty="0">
                <a:solidFill>
                  <a:srgbClr val="002060"/>
                </a:solidFill>
                <a:latin typeface="Times New Roman" panose="02020603050405020304" pitchFamily="18" charset="0"/>
                <a:cs typeface="Times New Roman" panose="02020603050405020304" pitchFamily="18" charset="0"/>
              </a:rPr>
              <a:t>Company Name : </a:t>
            </a:r>
            <a:r>
              <a:rPr lang="en-US" sz="2800" b="1" i="1" dirty="0" err="1">
                <a:solidFill>
                  <a:srgbClr val="002060"/>
                </a:solidFill>
                <a:latin typeface="Times New Roman" panose="02020603050405020304" pitchFamily="18" charset="0"/>
                <a:cs typeface="Times New Roman" panose="02020603050405020304" pitchFamily="18" charset="0"/>
              </a:rPr>
              <a:t>Greentech</a:t>
            </a:r>
            <a:r>
              <a:rPr lang="en-US" sz="2800" b="1" i="1" dirty="0">
                <a:solidFill>
                  <a:srgbClr val="002060"/>
                </a:solidFill>
                <a:latin typeface="Times New Roman" panose="02020603050405020304" pitchFamily="18" charset="0"/>
                <a:cs typeface="Times New Roman" panose="02020603050405020304" pitchFamily="18" charset="0"/>
              </a:rPr>
              <a:t> Engineers </a:t>
            </a:r>
          </a:p>
          <a:p>
            <a:pPr>
              <a:lnSpc>
                <a:spcPct val="130000"/>
              </a:lnSpc>
            </a:pPr>
            <a:r>
              <a:rPr lang="en-US" sz="2800" b="1" i="1" dirty="0">
                <a:solidFill>
                  <a:srgbClr val="002060"/>
                </a:solidFill>
                <a:latin typeface="Times New Roman" panose="02020603050405020304" pitchFamily="18" charset="0"/>
                <a:cs typeface="Times New Roman" panose="02020603050405020304" pitchFamily="18" charset="0"/>
              </a:rPr>
              <a:t>Address	: No 315, </a:t>
            </a:r>
            <a:r>
              <a:rPr lang="en-US" sz="2800" b="1" i="1" dirty="0" err="1">
                <a:solidFill>
                  <a:srgbClr val="002060"/>
                </a:solidFill>
                <a:latin typeface="Times New Roman" panose="02020603050405020304" pitchFamily="18" charset="0"/>
                <a:cs typeface="Times New Roman" panose="02020603050405020304" pitchFamily="18" charset="0"/>
              </a:rPr>
              <a:t>Sidco</a:t>
            </a:r>
            <a:r>
              <a:rPr lang="en-US" sz="2800" b="1" i="1" dirty="0">
                <a:solidFill>
                  <a:srgbClr val="002060"/>
                </a:solidFill>
                <a:latin typeface="Times New Roman" panose="02020603050405020304" pitchFamily="18" charset="0"/>
                <a:cs typeface="Times New Roman" panose="02020603050405020304" pitchFamily="18" charset="0"/>
              </a:rPr>
              <a:t> Women's Industrial Estate,         </a:t>
            </a:r>
            <a:r>
              <a:rPr lang="en-US" sz="2800" b="1" i="1" dirty="0" err="1">
                <a:solidFill>
                  <a:srgbClr val="002060"/>
                </a:solidFill>
                <a:latin typeface="Times New Roman" panose="02020603050405020304" pitchFamily="18" charset="0"/>
                <a:cs typeface="Times New Roman" panose="02020603050405020304" pitchFamily="18" charset="0"/>
              </a:rPr>
              <a:t>kattur</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Tirumullaivoyal</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Avadi</a:t>
            </a:r>
            <a:r>
              <a:rPr lang="en-US" sz="2800" b="1" i="1" dirty="0">
                <a:solidFill>
                  <a:srgbClr val="002060"/>
                </a:solidFill>
                <a:latin typeface="Times New Roman" panose="02020603050405020304" pitchFamily="18" charset="0"/>
                <a:cs typeface="Times New Roman" panose="02020603050405020304" pitchFamily="18" charset="0"/>
              </a:rPr>
              <a:t>, Chennai-600062.</a:t>
            </a:r>
          </a:p>
          <a:p>
            <a:pPr>
              <a:lnSpc>
                <a:spcPct val="130000"/>
              </a:lnSpc>
            </a:pPr>
            <a:r>
              <a:rPr lang="en-US" sz="2800" b="1" i="1" dirty="0">
                <a:solidFill>
                  <a:srgbClr val="002060"/>
                </a:solidFill>
                <a:latin typeface="Times New Roman" panose="02020603050405020304" pitchFamily="18" charset="0"/>
                <a:cs typeface="Times New Roman" panose="02020603050405020304" pitchFamily="18" charset="0"/>
              </a:rPr>
              <a:t>Contact Person : </a:t>
            </a:r>
            <a:r>
              <a:rPr lang="en-IN" sz="2800" b="1" i="1" dirty="0">
                <a:solidFill>
                  <a:srgbClr val="002060"/>
                </a:solidFill>
                <a:latin typeface="Times New Roman" panose="02020603050405020304" pitchFamily="18" charset="0"/>
                <a:cs typeface="Times New Roman" panose="02020603050405020304" pitchFamily="18" charset="0"/>
              </a:rPr>
              <a:t/>
            </a:r>
            <a:br>
              <a:rPr lang="en-IN" sz="2800" b="1" i="1" dirty="0">
                <a:solidFill>
                  <a:srgbClr val="002060"/>
                </a:solidFill>
                <a:latin typeface="Times New Roman" panose="02020603050405020304" pitchFamily="18" charset="0"/>
                <a:cs typeface="Times New Roman" panose="02020603050405020304" pitchFamily="18" charset="0"/>
              </a:rPr>
            </a:br>
            <a:r>
              <a:rPr lang="en-IN" sz="2800" b="1" i="1" dirty="0" err="1">
                <a:solidFill>
                  <a:srgbClr val="002060"/>
                </a:solidFill>
                <a:latin typeface="Times New Roman" panose="02020603050405020304" pitchFamily="18" charset="0"/>
                <a:cs typeface="Times New Roman" panose="02020603050405020304" pitchFamily="18" charset="0"/>
              </a:rPr>
              <a:t>S.Kamala</a:t>
            </a:r>
            <a:r>
              <a:rPr lang="en-IN" sz="2800" b="1" i="1" dirty="0">
                <a:solidFill>
                  <a:srgbClr val="002060"/>
                </a:solidFill>
                <a:latin typeface="Times New Roman" panose="02020603050405020304" pitchFamily="18" charset="0"/>
                <a:cs typeface="Times New Roman" panose="02020603050405020304" pitchFamily="18" charset="0"/>
              </a:rPr>
              <a:t> </a:t>
            </a:r>
            <a:r>
              <a:rPr lang="en-IN" sz="2800" b="1" i="1" dirty="0" err="1">
                <a:solidFill>
                  <a:srgbClr val="002060"/>
                </a:solidFill>
                <a:latin typeface="Times New Roman" panose="02020603050405020304" pitchFamily="18" charset="0"/>
                <a:cs typeface="Times New Roman" panose="02020603050405020304" pitchFamily="18" charset="0"/>
              </a:rPr>
              <a:t>Kanthan</a:t>
            </a:r>
            <a:r>
              <a:rPr lang="en-IN" sz="2800" b="1" i="1" dirty="0">
                <a:solidFill>
                  <a:srgbClr val="002060"/>
                </a:solidFill>
                <a:latin typeface="Times New Roman" panose="02020603050405020304" pitchFamily="18" charset="0"/>
                <a:cs typeface="Times New Roman" panose="02020603050405020304" pitchFamily="18" charset="0"/>
              </a:rPr>
              <a:t> - Managing Partner</a:t>
            </a:r>
          </a:p>
          <a:p>
            <a:pPr>
              <a:lnSpc>
                <a:spcPct val="130000"/>
              </a:lnSpc>
            </a:pPr>
            <a:r>
              <a:rPr lang="en-IN" sz="2800" b="1" i="1" dirty="0" err="1">
                <a:solidFill>
                  <a:srgbClr val="002060"/>
                </a:solidFill>
                <a:latin typeface="Times New Roman" panose="02020603050405020304" pitchFamily="18" charset="0"/>
                <a:cs typeface="Times New Roman" panose="02020603050405020304" pitchFamily="18" charset="0"/>
              </a:rPr>
              <a:t>R.Murugan</a:t>
            </a:r>
            <a:r>
              <a:rPr lang="en-IN" sz="2800" b="1" i="1" dirty="0">
                <a:solidFill>
                  <a:srgbClr val="002060"/>
                </a:solidFill>
                <a:latin typeface="Times New Roman" panose="02020603050405020304" pitchFamily="18" charset="0"/>
                <a:cs typeface="Times New Roman" panose="02020603050405020304" pitchFamily="18" charset="0"/>
              </a:rPr>
              <a:t> - Managing Partner </a:t>
            </a:r>
          </a:p>
          <a:p>
            <a:pPr>
              <a:lnSpc>
                <a:spcPct val="130000"/>
              </a:lnSpc>
            </a:pPr>
            <a:r>
              <a:rPr lang="en-IN" sz="2800" b="1" i="1" u="sng" dirty="0">
                <a:solidFill>
                  <a:srgbClr val="00206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Mail id:greentechengineers373@gmail.com</a:t>
            </a:r>
            <a:r>
              <a:rPr lang="en-IN" sz="2800" b="1" i="1" dirty="0">
                <a:solidFill>
                  <a:srgbClr val="002060"/>
                </a:solidFill>
                <a:latin typeface="Times New Roman" panose="02020603050405020304" pitchFamily="18" charset="0"/>
                <a:cs typeface="Times New Roman" panose="02020603050405020304" pitchFamily="18" charset="0"/>
              </a:rPr>
              <a:t/>
            </a:r>
            <a:br>
              <a:rPr lang="en-IN" sz="2800" b="1" i="1" dirty="0">
                <a:solidFill>
                  <a:srgbClr val="002060"/>
                </a:solidFill>
                <a:latin typeface="Times New Roman" panose="02020603050405020304" pitchFamily="18" charset="0"/>
                <a:cs typeface="Times New Roman" panose="02020603050405020304" pitchFamily="18" charset="0"/>
              </a:rPr>
            </a:br>
            <a:r>
              <a:rPr lang="en-IN" sz="2800" b="1" i="1" dirty="0">
                <a:solidFill>
                  <a:srgbClr val="002060"/>
                </a:solidFill>
                <a:latin typeface="Times New Roman" panose="02020603050405020304" pitchFamily="18" charset="0"/>
                <a:cs typeface="Times New Roman" panose="02020603050405020304" pitchFamily="18" charset="0"/>
              </a:rPr>
              <a:t>Mobile No:9500099116,7092988355,9962129588</a:t>
            </a:r>
          </a:p>
          <a:p>
            <a:pPr>
              <a:lnSpc>
                <a:spcPct val="130000"/>
              </a:lnSpc>
            </a:pPr>
            <a:endParaRPr lang="en-IN" sz="2800" b="1" i="1" dirty="0">
              <a:solidFill>
                <a:srgbClr val="002060"/>
              </a:solidFill>
              <a:latin typeface="Times New Roman" panose="02020603050405020304" pitchFamily="18" charset="0"/>
              <a:cs typeface="Times New Roman" panose="02020603050405020304" pitchFamily="18" charset="0"/>
            </a:endParaRPr>
          </a:p>
          <a:p>
            <a:pPr>
              <a:lnSpc>
                <a:spcPct val="130000"/>
              </a:lnSpc>
            </a:pPr>
            <a:endParaRPr lang="en-IN" sz="2800" b="1" i="1" dirty="0">
              <a:solidFill>
                <a:srgbClr val="002060"/>
              </a:solidFill>
              <a:latin typeface="Times New Roman" panose="02020603050405020304" pitchFamily="18" charset="0"/>
              <a:cs typeface="Times New Roman" panose="02020603050405020304" pitchFamily="18" charset="0"/>
            </a:endParaRPr>
          </a:p>
          <a:p>
            <a:pPr>
              <a:lnSpc>
                <a:spcPct val="130000"/>
              </a:lnSpc>
            </a:pPr>
            <a:endParaRPr lang="en-IN" sz="2800" b="1" i="1" dirty="0">
              <a:solidFill>
                <a:srgbClr val="C0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B2345F1-3014-4687-A352-2A29367804B1}"/>
              </a:ext>
            </a:extLst>
          </p:cNvPr>
          <p:cNvSpPr/>
          <p:nvPr/>
        </p:nvSpPr>
        <p:spPr>
          <a:xfrm>
            <a:off x="1348594" y="116632"/>
            <a:ext cx="6446812" cy="646331"/>
          </a:xfrm>
          <a:prstGeom prst="rect">
            <a:avLst/>
          </a:prstGeom>
          <a:pattFill prst="pct20">
            <a:fgClr>
              <a:srgbClr val="002060"/>
            </a:fgClr>
            <a:bgClr>
              <a:schemeClr val="bg1"/>
            </a:bgClr>
          </a:pattFill>
          <a:ln>
            <a:solidFill>
              <a:schemeClr val="tx1"/>
            </a:solidFill>
          </a:ln>
        </p:spPr>
        <p:txBody>
          <a:bodyPr wrap="square">
            <a:spAutoFit/>
          </a:bodyPr>
          <a:lstStyle/>
          <a:p>
            <a:pPr algn="ctr">
              <a:defRPr sz="1400" b="0" i="0" u="none" strike="noStrike" kern="1200" spc="0" baseline="0">
                <a:solidFill>
                  <a:prstClr val="black">
                    <a:lumMod val="65000"/>
                    <a:lumOff val="35000"/>
                  </a:prstClr>
                </a:solidFill>
                <a:latin typeface="+mn-lt"/>
                <a:ea typeface="+mn-ea"/>
                <a:cs typeface="+mn-cs"/>
              </a:defRPr>
            </a:pPr>
            <a:r>
              <a:rPr lang="en-IN" sz="3600" b="1" dirty="0">
                <a:solidFill>
                  <a:srgbClr val="002060"/>
                </a:solidFill>
                <a:latin typeface="Times New Roman" panose="02020603050405020304" pitchFamily="18" charset="0"/>
                <a:cs typeface="Times New Roman" panose="02020603050405020304" pitchFamily="18" charset="0"/>
              </a:rPr>
              <a:t>CONTACT DETAILS</a:t>
            </a:r>
          </a:p>
        </p:txBody>
      </p:sp>
    </p:spTree>
    <p:extLst>
      <p:ext uri="{BB962C8B-B14F-4D97-AF65-F5344CB8AC3E}">
        <p14:creationId xmlns:p14="http://schemas.microsoft.com/office/powerpoint/2010/main" val="383321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0"/>
            <a:ext cx="9144000" cy="830997"/>
          </a:xfrm>
          <a:prstGeom prst="rect">
            <a:avLst/>
          </a:prstGeom>
          <a:pattFill prst="lgGrid">
            <a:fgClr>
              <a:schemeClr val="accent1"/>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pPr algn="ctr"/>
            <a:r>
              <a:rPr lang="en-IN" sz="4800" b="1" dirty="0">
                <a:ln w="38100">
                  <a:noFill/>
                </a:ln>
                <a:solidFill>
                  <a:srgbClr val="002060"/>
                </a:solidFill>
                <a:latin typeface="Times New Roman" panose="02020603050405020304" pitchFamily="18" charset="0"/>
                <a:ea typeface="Tahoma" panose="020B0604030504040204" pitchFamily="34" charset="0"/>
                <a:cs typeface="Times New Roman" panose="02020603050405020304" pitchFamily="18" charset="0"/>
              </a:rPr>
              <a:t>COMPANY PROFILE</a:t>
            </a:r>
            <a:endParaRPr lang="en-IN" sz="4800" dirty="0">
              <a:ln w="38100">
                <a:noFill/>
              </a:ln>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p:cNvSpPr/>
          <p:nvPr/>
        </p:nvSpPr>
        <p:spPr>
          <a:xfrm>
            <a:off x="16605" y="956892"/>
            <a:ext cx="9144000" cy="5889113"/>
          </a:xfrm>
          <a:prstGeom prst="rect">
            <a:avLst/>
          </a:prstGeom>
          <a:pattFill prst="openDmnd">
            <a:fgClr>
              <a:schemeClr val="accent1"/>
            </a:fgClr>
            <a:bgClr>
              <a:schemeClr val="bg1"/>
            </a:bgClr>
          </a:pattFill>
        </p:spPr>
        <p:txBody>
          <a:bodyPr wrap="square">
            <a:spAutoFit/>
          </a:bodyPr>
          <a:lstStyle/>
          <a:p>
            <a:pPr algn="just">
              <a:lnSpc>
                <a:spcPct val="200000"/>
              </a:lnSpc>
            </a:pPr>
            <a:r>
              <a:rPr lang="en-IN" sz="2400" b="1" i="1" dirty="0">
                <a:solidFill>
                  <a:srgbClr val="C00000"/>
                </a:solidFill>
                <a:latin typeface="Times New Roman" panose="02020603050405020304" pitchFamily="18" charset="0"/>
                <a:cs typeface="Times New Roman" panose="02020603050405020304" pitchFamily="18" charset="0"/>
              </a:rPr>
              <a:t>	</a:t>
            </a:r>
            <a:r>
              <a:rPr lang="en-IN" sz="2400" b="1" i="1" dirty="0">
                <a:solidFill>
                  <a:srgbClr val="002060"/>
                </a:solidFill>
                <a:latin typeface="Times New Roman" panose="02020603050405020304" pitchFamily="18" charset="0"/>
                <a:cs typeface="Times New Roman" panose="02020603050405020304" pitchFamily="18" charset="0"/>
              </a:rPr>
              <a:t>Greentech Engineers is very well equipped and established company to meet the future and having versatility to do any kind of work ,whether it could be simple channel cutting or critical piping job or any machines items and process equipment.</a:t>
            </a:r>
          </a:p>
          <a:p>
            <a:pPr algn="just">
              <a:lnSpc>
                <a:spcPct val="200000"/>
              </a:lnSpc>
            </a:pPr>
            <a:r>
              <a:rPr lang="en-IN" sz="2400" b="1" i="1" dirty="0">
                <a:solidFill>
                  <a:srgbClr val="002060"/>
                </a:solidFill>
                <a:latin typeface="Times New Roman" panose="02020603050405020304" pitchFamily="18" charset="0"/>
                <a:cs typeface="Times New Roman" panose="02020603050405020304" pitchFamily="18" charset="0"/>
              </a:rPr>
              <a:t>The Company has established and applies a QUALITY MANAGEMENT SYSTEM for general fabrication and is certified as per ISO 9001-2015 requirements by certification body of TVE Certification services private limited.</a:t>
            </a:r>
          </a:p>
        </p:txBody>
      </p:sp>
      <p:cxnSp>
        <p:nvCxnSpPr>
          <p:cNvPr id="3" name="Straight Connector 2">
            <a:extLst>
              <a:ext uri="{FF2B5EF4-FFF2-40B4-BE49-F238E27FC236}">
                <a16:creationId xmlns:a16="http://schemas.microsoft.com/office/drawing/2014/main" id="{6C7221A7-4339-4DFE-83CF-1AF869045AD7}"/>
              </a:ext>
            </a:extLst>
          </p:cNvPr>
          <p:cNvCxnSpPr/>
          <p:nvPr/>
        </p:nvCxnSpPr>
        <p:spPr>
          <a:xfrm>
            <a:off x="0" y="841112"/>
            <a:ext cx="9144000" cy="0"/>
          </a:xfrm>
          <a:prstGeom prst="line">
            <a:avLst/>
          </a:prstGeom>
          <a:ln w="571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2133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5" name="TextBox 4"/>
          <p:cNvSpPr txBox="1"/>
          <p:nvPr/>
        </p:nvSpPr>
        <p:spPr>
          <a:xfrm>
            <a:off x="971600" y="2996952"/>
            <a:ext cx="7344816" cy="1200329"/>
          </a:xfrm>
          <a:prstGeom prst="rect">
            <a:avLst/>
          </a:prstGeom>
          <a:pattFill prst="pct80">
            <a:fgClr>
              <a:srgbClr val="002060"/>
            </a:fgClr>
            <a:bgClr>
              <a:schemeClr val="bg1"/>
            </a:bgClr>
          </a:pattFill>
        </p:spPr>
        <p:txBody>
          <a:bodyPr wrap="square" rtlCol="0">
            <a:spAutoFit/>
          </a:bodyPr>
          <a:lstStyle/>
          <a:p>
            <a:pPr algn="ctr"/>
            <a:r>
              <a:rPr lang="en-IN" sz="7200" b="1" dirty="0">
                <a:solidFill>
                  <a:schemeClr val="bg1"/>
                </a:solidFill>
                <a:latin typeface="Times New Roman" panose="02020603050405020304" pitchFamily="18" charset="0"/>
                <a:cs typeface="Times New Roman" panose="02020603050405020304" pitchFamily="18" charset="0"/>
              </a:rPr>
              <a:t>PHOTOGRAPHS</a:t>
            </a:r>
            <a:r>
              <a:rPr lang="en-IN" sz="7200" b="1" dirty="0">
                <a:solidFill>
                  <a:srgbClr val="00B05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76367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10721529"/>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6952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88477">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0ED6968D-E441-4152-A8CF-0BBC734BF4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84" y="0"/>
            <a:ext cx="3124575" cy="3429000"/>
          </a:xfrm>
          <a:prstGeom prst="rect">
            <a:avLst/>
          </a:prstGeom>
        </p:spPr>
      </p:pic>
      <p:pic>
        <p:nvPicPr>
          <p:cNvPr id="10" name="Picture 9">
            <a:extLst>
              <a:ext uri="{FF2B5EF4-FFF2-40B4-BE49-F238E27FC236}">
                <a16:creationId xmlns:a16="http://schemas.microsoft.com/office/drawing/2014/main" id="{A29C31FA-FAE1-425A-A3E4-44115FF137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6330" y="0"/>
            <a:ext cx="3082334" cy="3429000"/>
          </a:xfrm>
          <a:prstGeom prst="rect">
            <a:avLst/>
          </a:prstGeom>
        </p:spPr>
      </p:pic>
      <p:pic>
        <p:nvPicPr>
          <p:cNvPr id="15" name="Picture 14">
            <a:extLst>
              <a:ext uri="{FF2B5EF4-FFF2-40B4-BE49-F238E27FC236}">
                <a16:creationId xmlns:a16="http://schemas.microsoft.com/office/drawing/2014/main" id="{80CBE2E9-A324-4E32-BAA5-C0D1CCC873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40622" y="1"/>
            <a:ext cx="2987824" cy="3429000"/>
          </a:xfrm>
          <a:prstGeom prst="rect">
            <a:avLst/>
          </a:prstGeom>
        </p:spPr>
      </p:pic>
      <p:pic>
        <p:nvPicPr>
          <p:cNvPr id="17" name="Picture 16">
            <a:extLst>
              <a:ext uri="{FF2B5EF4-FFF2-40B4-BE49-F238E27FC236}">
                <a16:creationId xmlns:a16="http://schemas.microsoft.com/office/drawing/2014/main" id="{38D7546C-494A-40F6-B7C1-BD81C6D55E7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554" y="3429000"/>
            <a:ext cx="3005942" cy="3429000"/>
          </a:xfrm>
          <a:prstGeom prst="rect">
            <a:avLst/>
          </a:prstGeom>
        </p:spPr>
      </p:pic>
      <p:pic>
        <p:nvPicPr>
          <p:cNvPr id="19" name="Picture 18">
            <a:extLst>
              <a:ext uri="{FF2B5EF4-FFF2-40B4-BE49-F238E27FC236}">
                <a16:creationId xmlns:a16="http://schemas.microsoft.com/office/drawing/2014/main" id="{E3C5A60C-6594-4E5B-85F8-D9C1ADCA67D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37049" y="3429001"/>
            <a:ext cx="3085177" cy="3429000"/>
          </a:xfrm>
          <a:prstGeom prst="rect">
            <a:avLst/>
          </a:prstGeom>
        </p:spPr>
      </p:pic>
      <p:pic>
        <p:nvPicPr>
          <p:cNvPr id="21" name="Picture 20">
            <a:extLst>
              <a:ext uri="{FF2B5EF4-FFF2-40B4-BE49-F238E27FC236}">
                <a16:creationId xmlns:a16="http://schemas.microsoft.com/office/drawing/2014/main" id="{F874FD2E-6516-4168-9225-F383BA18B8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48664" y="3429000"/>
            <a:ext cx="3037049" cy="3429000"/>
          </a:xfrm>
          <a:prstGeom prst="rect">
            <a:avLst/>
          </a:prstGeom>
        </p:spPr>
      </p:pic>
    </p:spTree>
    <p:extLst>
      <p:ext uri="{BB962C8B-B14F-4D97-AF65-F5344CB8AC3E}">
        <p14:creationId xmlns:p14="http://schemas.microsoft.com/office/powerpoint/2010/main" val="3447558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38223682"/>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6952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88477">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C39FE88-77FA-45A6-8878-1DC21B7AEB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059832" cy="3429000"/>
          </a:xfrm>
          <a:prstGeom prst="rect">
            <a:avLst/>
          </a:prstGeom>
        </p:spPr>
      </p:pic>
      <p:pic>
        <p:nvPicPr>
          <p:cNvPr id="6" name="Picture 5">
            <a:extLst>
              <a:ext uri="{FF2B5EF4-FFF2-40B4-BE49-F238E27FC236}">
                <a16:creationId xmlns:a16="http://schemas.microsoft.com/office/drawing/2014/main" id="{F85938BD-F3F0-4E21-932B-7042979671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5096" y="0"/>
            <a:ext cx="3015684" cy="3429000"/>
          </a:xfrm>
          <a:prstGeom prst="rect">
            <a:avLst/>
          </a:prstGeom>
        </p:spPr>
      </p:pic>
      <p:pic>
        <p:nvPicPr>
          <p:cNvPr id="9" name="Picture 8">
            <a:extLst>
              <a:ext uri="{FF2B5EF4-FFF2-40B4-BE49-F238E27FC236}">
                <a16:creationId xmlns:a16="http://schemas.microsoft.com/office/drawing/2014/main" id="{DFF2E54B-01DE-445D-B3AE-01D8E83149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26044" y="33518"/>
            <a:ext cx="2990600" cy="3395482"/>
          </a:xfrm>
          <a:prstGeom prst="rect">
            <a:avLst/>
          </a:prstGeom>
        </p:spPr>
      </p:pic>
      <p:pic>
        <p:nvPicPr>
          <p:cNvPr id="12" name="Picture 11">
            <a:extLst>
              <a:ext uri="{FF2B5EF4-FFF2-40B4-BE49-F238E27FC236}">
                <a16:creationId xmlns:a16="http://schemas.microsoft.com/office/drawing/2014/main" id="{35F351A4-7BA9-4FCB-802C-F7FC131C1B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610" y="3429924"/>
            <a:ext cx="3068486" cy="3428075"/>
          </a:xfrm>
          <a:prstGeom prst="rect">
            <a:avLst/>
          </a:prstGeom>
        </p:spPr>
      </p:pic>
      <p:pic>
        <p:nvPicPr>
          <p:cNvPr id="14" name="Picture 13">
            <a:extLst>
              <a:ext uri="{FF2B5EF4-FFF2-40B4-BE49-F238E27FC236}">
                <a16:creationId xmlns:a16="http://schemas.microsoft.com/office/drawing/2014/main" id="{5EBCD3C3-3738-432E-ACA9-1C587B6DB7E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43041" y="3428076"/>
            <a:ext cx="2998376" cy="3429924"/>
          </a:xfrm>
          <a:prstGeom prst="rect">
            <a:avLst/>
          </a:prstGeom>
        </p:spPr>
      </p:pic>
      <p:pic>
        <p:nvPicPr>
          <p:cNvPr id="18" name="Picture 17">
            <a:extLst>
              <a:ext uri="{FF2B5EF4-FFF2-40B4-BE49-F238E27FC236}">
                <a16:creationId xmlns:a16="http://schemas.microsoft.com/office/drawing/2014/main" id="{C6725ACC-A7B1-4063-A52A-2F6C8E7BDC4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8688" y="3420072"/>
            <a:ext cx="3015684" cy="3471445"/>
          </a:xfrm>
          <a:prstGeom prst="rect">
            <a:avLst/>
          </a:prstGeom>
        </p:spPr>
      </p:pic>
    </p:spTree>
    <p:extLst>
      <p:ext uri="{BB962C8B-B14F-4D97-AF65-F5344CB8AC3E}">
        <p14:creationId xmlns:p14="http://schemas.microsoft.com/office/powerpoint/2010/main" val="2674030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20344334"/>
              </p:ext>
            </p:extLst>
          </p:nvPr>
        </p:nvGraphicFramePr>
        <p:xfrm>
          <a:off x="0" y="16485"/>
          <a:ext cx="9144000" cy="684151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6118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8033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5" name="Picture 14">
            <a:extLst>
              <a:ext uri="{FF2B5EF4-FFF2-40B4-BE49-F238E27FC236}">
                <a16:creationId xmlns:a16="http://schemas.microsoft.com/office/drawing/2014/main" id="{16B40558-279D-4F91-BE9B-DF5CA457C8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104"/>
            <a:ext cx="3082091" cy="3412896"/>
          </a:xfrm>
          <a:prstGeom prst="rect">
            <a:avLst/>
          </a:prstGeom>
        </p:spPr>
      </p:pic>
      <p:pic>
        <p:nvPicPr>
          <p:cNvPr id="16" name="Picture 15">
            <a:extLst>
              <a:ext uri="{FF2B5EF4-FFF2-40B4-BE49-F238E27FC236}">
                <a16:creationId xmlns:a16="http://schemas.microsoft.com/office/drawing/2014/main" id="{B119EE9B-7D2C-47B0-AD1D-B86A82EEBA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2091" y="16104"/>
            <a:ext cx="3028748" cy="3412896"/>
          </a:xfrm>
          <a:prstGeom prst="rect">
            <a:avLst/>
          </a:prstGeom>
        </p:spPr>
      </p:pic>
      <p:pic>
        <p:nvPicPr>
          <p:cNvPr id="23" name="Picture 22">
            <a:extLst>
              <a:ext uri="{FF2B5EF4-FFF2-40B4-BE49-F238E27FC236}">
                <a16:creationId xmlns:a16="http://schemas.microsoft.com/office/drawing/2014/main" id="{7ED43A46-422A-4476-83EA-4ED51D0DCB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84922" y="-9248"/>
            <a:ext cx="3028748" cy="3438248"/>
          </a:xfrm>
          <a:prstGeom prst="rect">
            <a:avLst/>
          </a:prstGeom>
        </p:spPr>
      </p:pic>
      <p:pic>
        <p:nvPicPr>
          <p:cNvPr id="25" name="Picture 24">
            <a:extLst>
              <a:ext uri="{FF2B5EF4-FFF2-40B4-BE49-F238E27FC236}">
                <a16:creationId xmlns:a16="http://schemas.microsoft.com/office/drawing/2014/main" id="{48921FAB-8FA8-4932-B7C7-CC7C879683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454352"/>
            <a:ext cx="3082091" cy="3403648"/>
          </a:xfrm>
          <a:prstGeom prst="rect">
            <a:avLst/>
          </a:prstGeom>
        </p:spPr>
      </p:pic>
      <p:pic>
        <p:nvPicPr>
          <p:cNvPr id="27" name="Picture 26">
            <a:extLst>
              <a:ext uri="{FF2B5EF4-FFF2-40B4-BE49-F238E27FC236}">
                <a16:creationId xmlns:a16="http://schemas.microsoft.com/office/drawing/2014/main" id="{38984845-185B-48E8-8351-97054CCA20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91327" y="3436240"/>
            <a:ext cx="3097292" cy="3438248"/>
          </a:xfrm>
          <a:prstGeom prst="rect">
            <a:avLst/>
          </a:prstGeom>
        </p:spPr>
      </p:pic>
      <p:pic>
        <p:nvPicPr>
          <p:cNvPr id="29" name="Picture 28">
            <a:extLst>
              <a:ext uri="{FF2B5EF4-FFF2-40B4-BE49-F238E27FC236}">
                <a16:creationId xmlns:a16="http://schemas.microsoft.com/office/drawing/2014/main" id="{CBC065A6-EB8E-45D6-BF79-44C8F2D0CCF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41711" y="3454352"/>
            <a:ext cx="3035281" cy="3387163"/>
          </a:xfrm>
          <a:prstGeom prst="rect">
            <a:avLst/>
          </a:prstGeom>
        </p:spPr>
      </p:pic>
    </p:spTree>
    <p:extLst>
      <p:ext uri="{BB962C8B-B14F-4D97-AF65-F5344CB8AC3E}">
        <p14:creationId xmlns:p14="http://schemas.microsoft.com/office/powerpoint/2010/main" val="827896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1452132"/>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6952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88477">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2CEBE268-4990-45BB-BCA4-E0A37B0917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72" y="32428"/>
            <a:ext cx="3059832" cy="3396571"/>
          </a:xfrm>
          <a:prstGeom prst="rect">
            <a:avLst/>
          </a:prstGeom>
        </p:spPr>
      </p:pic>
      <p:pic>
        <p:nvPicPr>
          <p:cNvPr id="8" name="Picture 7">
            <a:extLst>
              <a:ext uri="{FF2B5EF4-FFF2-40B4-BE49-F238E27FC236}">
                <a16:creationId xmlns:a16="http://schemas.microsoft.com/office/drawing/2014/main" id="{61D08E72-9088-41E4-80C0-AE9432DB2D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420" y="0"/>
            <a:ext cx="3059832" cy="3461427"/>
          </a:xfrm>
          <a:prstGeom prst="rect">
            <a:avLst/>
          </a:prstGeom>
        </p:spPr>
      </p:pic>
      <p:pic>
        <p:nvPicPr>
          <p:cNvPr id="17" name="Picture 16">
            <a:extLst>
              <a:ext uri="{FF2B5EF4-FFF2-40B4-BE49-F238E27FC236}">
                <a16:creationId xmlns:a16="http://schemas.microsoft.com/office/drawing/2014/main" id="{65C907C5-1FAA-4841-A536-EAF288E959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2992" y="-7859"/>
            <a:ext cx="3033160" cy="3436857"/>
          </a:xfrm>
          <a:prstGeom prst="rect">
            <a:avLst/>
          </a:prstGeom>
        </p:spPr>
      </p:pic>
      <p:pic>
        <p:nvPicPr>
          <p:cNvPr id="19" name="Picture 18">
            <a:extLst>
              <a:ext uri="{FF2B5EF4-FFF2-40B4-BE49-F238E27FC236}">
                <a16:creationId xmlns:a16="http://schemas.microsoft.com/office/drawing/2014/main" id="{47C449E8-A6B7-4F2A-A8E8-549B31B598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461427"/>
            <a:ext cx="3033160" cy="3396573"/>
          </a:xfrm>
          <a:prstGeom prst="rect">
            <a:avLst/>
          </a:prstGeom>
        </p:spPr>
      </p:pic>
      <p:pic>
        <p:nvPicPr>
          <p:cNvPr id="20" name="Picture 19">
            <a:extLst>
              <a:ext uri="{FF2B5EF4-FFF2-40B4-BE49-F238E27FC236}">
                <a16:creationId xmlns:a16="http://schemas.microsoft.com/office/drawing/2014/main" id="{1DEA246B-9CCB-4E48-91E1-F2B1A8F687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33160" y="3428999"/>
            <a:ext cx="3059832" cy="3429001"/>
          </a:xfrm>
          <a:prstGeom prst="rect">
            <a:avLst/>
          </a:prstGeom>
        </p:spPr>
      </p:pic>
      <p:pic>
        <p:nvPicPr>
          <p:cNvPr id="12" name="Picture 11">
            <a:extLst>
              <a:ext uri="{FF2B5EF4-FFF2-40B4-BE49-F238E27FC236}">
                <a16:creationId xmlns:a16="http://schemas.microsoft.com/office/drawing/2014/main" id="{2480F00F-0902-44DE-B040-1CA59CDD27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9912" y="3396573"/>
            <a:ext cx="3066347" cy="3461427"/>
          </a:xfrm>
          <a:prstGeom prst="rect">
            <a:avLst/>
          </a:prstGeom>
        </p:spPr>
      </p:pic>
    </p:spTree>
    <p:extLst>
      <p:ext uri="{BB962C8B-B14F-4D97-AF65-F5344CB8AC3E}">
        <p14:creationId xmlns:p14="http://schemas.microsoft.com/office/powerpoint/2010/main" val="3304469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1272216"/>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69523">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88477">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02CFCE85-B9AC-4DD1-9AE0-29DFF7EC3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004"/>
            <a:ext cx="3082091" cy="3434003"/>
          </a:xfrm>
          <a:prstGeom prst="rect">
            <a:avLst/>
          </a:prstGeom>
        </p:spPr>
      </p:pic>
      <p:pic>
        <p:nvPicPr>
          <p:cNvPr id="7" name="Picture 6">
            <a:extLst>
              <a:ext uri="{FF2B5EF4-FFF2-40B4-BE49-F238E27FC236}">
                <a16:creationId xmlns:a16="http://schemas.microsoft.com/office/drawing/2014/main" id="{A3ADC394-8D82-4EDC-A591-75882C5341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8197" y="0"/>
            <a:ext cx="2983714" cy="3428999"/>
          </a:xfrm>
          <a:prstGeom prst="rect">
            <a:avLst/>
          </a:prstGeom>
        </p:spPr>
      </p:pic>
      <p:pic>
        <p:nvPicPr>
          <p:cNvPr id="10" name="Picture 9">
            <a:extLst>
              <a:ext uri="{FF2B5EF4-FFF2-40B4-BE49-F238E27FC236}">
                <a16:creationId xmlns:a16="http://schemas.microsoft.com/office/drawing/2014/main" id="{E9B77EC0-3D9A-4AFF-932A-C7F5C50AF8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1911" y="0"/>
            <a:ext cx="3082089" cy="3428999"/>
          </a:xfrm>
          <a:prstGeom prst="rect">
            <a:avLst/>
          </a:prstGeom>
        </p:spPr>
      </p:pic>
      <p:pic>
        <p:nvPicPr>
          <p:cNvPr id="13" name="Picture 12">
            <a:extLst>
              <a:ext uri="{FF2B5EF4-FFF2-40B4-BE49-F238E27FC236}">
                <a16:creationId xmlns:a16="http://schemas.microsoft.com/office/drawing/2014/main" id="{55B0BE7C-1B43-4AE9-8540-DDA1B61F5D3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273" y="3423997"/>
            <a:ext cx="3103470" cy="3434003"/>
          </a:xfrm>
          <a:prstGeom prst="rect">
            <a:avLst/>
          </a:prstGeom>
        </p:spPr>
      </p:pic>
      <p:pic>
        <p:nvPicPr>
          <p:cNvPr id="16" name="Picture 15">
            <a:extLst>
              <a:ext uri="{FF2B5EF4-FFF2-40B4-BE49-F238E27FC236}">
                <a16:creationId xmlns:a16="http://schemas.microsoft.com/office/drawing/2014/main" id="{DA69AA77-04A8-4CD8-9E31-9DFC8062BC3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78197" y="3423997"/>
            <a:ext cx="3008987" cy="3434003"/>
          </a:xfrm>
          <a:prstGeom prst="rect">
            <a:avLst/>
          </a:prstGeom>
        </p:spPr>
      </p:pic>
      <p:pic>
        <p:nvPicPr>
          <p:cNvPr id="21" name="Picture 20">
            <a:extLst>
              <a:ext uri="{FF2B5EF4-FFF2-40B4-BE49-F238E27FC236}">
                <a16:creationId xmlns:a16="http://schemas.microsoft.com/office/drawing/2014/main" id="{A0116DC5-08B2-4B85-81B9-C2DB336FC96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01972" y="3434006"/>
            <a:ext cx="3082089" cy="3428998"/>
          </a:xfrm>
          <a:prstGeom prst="rect">
            <a:avLst/>
          </a:prstGeom>
        </p:spPr>
      </p:pic>
    </p:spTree>
    <p:extLst>
      <p:ext uri="{BB962C8B-B14F-4D97-AF65-F5344CB8AC3E}">
        <p14:creationId xmlns:p14="http://schemas.microsoft.com/office/powerpoint/2010/main" val="221335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AutoShape 2" descr="IMG_20181105_125705.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Table 5"/>
          <p:cNvGraphicFramePr>
            <a:graphicFrameLocks noGrp="1"/>
          </p:cNvGraphicFramePr>
          <p:nvPr>
            <p:extLst>
              <p:ext uri="{D42A27DB-BD31-4B8C-83A1-F6EECF244321}">
                <p14:modId xmlns:p14="http://schemas.microsoft.com/office/powerpoint/2010/main" val="1009060976"/>
              </p:ext>
            </p:extLst>
          </p:nvPr>
        </p:nvGraphicFramePr>
        <p:xfrm>
          <a:off x="0" y="0"/>
          <a:ext cx="9144000" cy="659735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298676">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9867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6151" name="Picture 7" descr="C:\Users\Energy Team\Downloads\IMG_20181107_10273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3269587"/>
            <a:ext cx="3087078" cy="334315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Energy Team\Downloads\IMG_20181118_095457.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87078" y="3284982"/>
            <a:ext cx="3028460" cy="3312369"/>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Energy Team\Downloads\IMG_20181118_095626.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28462" y="15395"/>
            <a:ext cx="3055534" cy="32695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D6AC08-3AD8-436E-8ABF-B91A1B65BF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83996" y="0"/>
            <a:ext cx="3060004" cy="3269588"/>
          </a:xfrm>
          <a:prstGeom prst="rect">
            <a:avLst/>
          </a:prstGeom>
        </p:spPr>
      </p:pic>
      <p:pic>
        <p:nvPicPr>
          <p:cNvPr id="8" name="Picture 7">
            <a:extLst>
              <a:ext uri="{FF2B5EF4-FFF2-40B4-BE49-F238E27FC236}">
                <a16:creationId xmlns:a16="http://schemas.microsoft.com/office/drawing/2014/main" id="{E0EDEE79-0498-4691-945E-381EF79CC9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83996" y="3284981"/>
            <a:ext cx="3028460" cy="3327764"/>
          </a:xfrm>
          <a:prstGeom prst="rect">
            <a:avLst/>
          </a:prstGeom>
        </p:spPr>
      </p:pic>
      <p:pic>
        <p:nvPicPr>
          <p:cNvPr id="15" name="Picture 14">
            <a:extLst>
              <a:ext uri="{FF2B5EF4-FFF2-40B4-BE49-F238E27FC236}">
                <a16:creationId xmlns:a16="http://schemas.microsoft.com/office/drawing/2014/main" id="{6E046309-406F-491D-97F7-E43FCFE3E09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7936"/>
            <a:ext cx="3028462" cy="3277047"/>
          </a:xfrm>
          <a:prstGeom prst="rect">
            <a:avLst/>
          </a:prstGeom>
        </p:spPr>
      </p:pic>
    </p:spTree>
    <p:extLst>
      <p:ext uri="{BB962C8B-B14F-4D97-AF65-F5344CB8AC3E}">
        <p14:creationId xmlns:p14="http://schemas.microsoft.com/office/powerpoint/2010/main" val="305786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609312471"/>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6" name="Picture 4" descr="C:\Users\Energy Team\Downloads\IMG_20181024_09234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556" y="3443470"/>
            <a:ext cx="3075387" cy="3400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Energy Team\Downloads\IMG_20181030_075658.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59831" y="3443470"/>
            <a:ext cx="3024338" cy="3400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DA26E5-D633-4733-8284-E384303B4E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9662" y="14470"/>
            <a:ext cx="3024338" cy="3400060"/>
          </a:xfrm>
          <a:prstGeom prst="rect">
            <a:avLst/>
          </a:prstGeom>
        </p:spPr>
      </p:pic>
      <p:pic>
        <p:nvPicPr>
          <p:cNvPr id="11" name="Picture 10">
            <a:extLst>
              <a:ext uri="{FF2B5EF4-FFF2-40B4-BE49-F238E27FC236}">
                <a16:creationId xmlns:a16="http://schemas.microsoft.com/office/drawing/2014/main" id="{05054F35-BE40-49D9-B9AD-ADE60082133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1" y="14470"/>
            <a:ext cx="3060412" cy="3414530"/>
          </a:xfrm>
          <a:prstGeom prst="rect">
            <a:avLst/>
          </a:prstGeom>
        </p:spPr>
      </p:pic>
      <p:pic>
        <p:nvPicPr>
          <p:cNvPr id="13" name="Picture 12">
            <a:extLst>
              <a:ext uri="{FF2B5EF4-FFF2-40B4-BE49-F238E27FC236}">
                <a16:creationId xmlns:a16="http://schemas.microsoft.com/office/drawing/2014/main" id="{D700425C-A19D-44F5-986F-A445EBE483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84170" y="3444394"/>
            <a:ext cx="3059829" cy="3399135"/>
          </a:xfrm>
          <a:prstGeom prst="rect">
            <a:avLst/>
          </a:prstGeom>
        </p:spPr>
      </p:pic>
      <p:pic>
        <p:nvPicPr>
          <p:cNvPr id="14" name="Picture 13">
            <a:extLst>
              <a:ext uri="{FF2B5EF4-FFF2-40B4-BE49-F238E27FC236}">
                <a16:creationId xmlns:a16="http://schemas.microsoft.com/office/drawing/2014/main" id="{495B3855-70D9-4DE9-BD71-5037426F4E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59831" y="0"/>
            <a:ext cx="3060412" cy="3414530"/>
          </a:xfrm>
          <a:prstGeom prst="rect">
            <a:avLst/>
          </a:prstGeom>
        </p:spPr>
      </p:pic>
    </p:spTree>
    <p:extLst>
      <p:ext uri="{BB962C8B-B14F-4D97-AF65-F5344CB8AC3E}">
        <p14:creationId xmlns:p14="http://schemas.microsoft.com/office/powerpoint/2010/main" val="305786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686943678"/>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233218D1-78B1-4F3D-A1FC-BEAD4EE90E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011122" cy="3429000"/>
          </a:xfrm>
          <a:prstGeom prst="rect">
            <a:avLst/>
          </a:prstGeom>
        </p:spPr>
      </p:pic>
      <p:pic>
        <p:nvPicPr>
          <p:cNvPr id="7" name="Picture 6">
            <a:extLst>
              <a:ext uri="{FF2B5EF4-FFF2-40B4-BE49-F238E27FC236}">
                <a16:creationId xmlns:a16="http://schemas.microsoft.com/office/drawing/2014/main" id="{DEF69B4D-E2B7-48C7-83AB-32508D064C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11123" y="-1"/>
            <a:ext cx="3145056" cy="3406267"/>
          </a:xfrm>
          <a:prstGeom prst="rect">
            <a:avLst/>
          </a:prstGeom>
        </p:spPr>
      </p:pic>
      <p:pic>
        <p:nvPicPr>
          <p:cNvPr id="11" name="Picture 10">
            <a:extLst>
              <a:ext uri="{FF2B5EF4-FFF2-40B4-BE49-F238E27FC236}">
                <a16:creationId xmlns:a16="http://schemas.microsoft.com/office/drawing/2014/main" id="{B661A8BB-C275-461A-BFF4-472CF5655F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3450904"/>
            <a:ext cx="3034144" cy="3407096"/>
          </a:xfrm>
          <a:prstGeom prst="rect">
            <a:avLst/>
          </a:prstGeom>
        </p:spPr>
      </p:pic>
      <p:pic>
        <p:nvPicPr>
          <p:cNvPr id="14" name="Picture 13">
            <a:extLst>
              <a:ext uri="{FF2B5EF4-FFF2-40B4-BE49-F238E27FC236}">
                <a16:creationId xmlns:a16="http://schemas.microsoft.com/office/drawing/2014/main" id="{BB76B862-22A3-43C1-A4F4-3B8653E247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2880" y="3437460"/>
            <a:ext cx="3011120" cy="3420539"/>
          </a:xfrm>
          <a:prstGeom prst="rect">
            <a:avLst/>
          </a:prstGeom>
        </p:spPr>
      </p:pic>
      <p:pic>
        <p:nvPicPr>
          <p:cNvPr id="15" name="Picture 14">
            <a:extLst>
              <a:ext uri="{FF2B5EF4-FFF2-40B4-BE49-F238E27FC236}">
                <a16:creationId xmlns:a16="http://schemas.microsoft.com/office/drawing/2014/main" id="{158FE6FF-62BE-4865-9016-2317A4A9765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34421" y="3436632"/>
            <a:ext cx="3098459" cy="3420539"/>
          </a:xfrm>
          <a:prstGeom prst="rect">
            <a:avLst/>
          </a:prstGeom>
        </p:spPr>
      </p:pic>
      <p:pic>
        <p:nvPicPr>
          <p:cNvPr id="17" name="Picture 16">
            <a:extLst>
              <a:ext uri="{FF2B5EF4-FFF2-40B4-BE49-F238E27FC236}">
                <a16:creationId xmlns:a16="http://schemas.microsoft.com/office/drawing/2014/main" id="{31853C46-CEE1-44E3-A936-168BDCD7F1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2880" y="0"/>
            <a:ext cx="3034422" cy="3406266"/>
          </a:xfrm>
          <a:prstGeom prst="rect">
            <a:avLst/>
          </a:prstGeom>
        </p:spPr>
      </p:pic>
    </p:spTree>
    <p:extLst>
      <p:ext uri="{BB962C8B-B14F-4D97-AF65-F5344CB8AC3E}">
        <p14:creationId xmlns:p14="http://schemas.microsoft.com/office/powerpoint/2010/main" val="3057868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99352105"/>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5" name="Picture 14">
            <a:extLst>
              <a:ext uri="{FF2B5EF4-FFF2-40B4-BE49-F238E27FC236}">
                <a16:creationId xmlns:a16="http://schemas.microsoft.com/office/drawing/2014/main" id="{F514ECF1-5EF7-42F5-9831-9455358E5F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5435" y="3429000"/>
            <a:ext cx="3031451" cy="3429000"/>
          </a:xfrm>
          <a:prstGeom prst="rect">
            <a:avLst/>
          </a:prstGeom>
        </p:spPr>
      </p:pic>
      <p:pic>
        <p:nvPicPr>
          <p:cNvPr id="18" name="Picture 17">
            <a:extLst>
              <a:ext uri="{FF2B5EF4-FFF2-40B4-BE49-F238E27FC236}">
                <a16:creationId xmlns:a16="http://schemas.microsoft.com/office/drawing/2014/main" id="{BAF10DF7-DE68-4A1C-B9EC-8CD8869B65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1340"/>
            <a:ext cx="3059832" cy="3460340"/>
          </a:xfrm>
          <a:prstGeom prst="rect">
            <a:avLst/>
          </a:prstGeom>
        </p:spPr>
      </p:pic>
      <p:pic>
        <p:nvPicPr>
          <p:cNvPr id="20" name="Picture 19">
            <a:extLst>
              <a:ext uri="{FF2B5EF4-FFF2-40B4-BE49-F238E27FC236}">
                <a16:creationId xmlns:a16="http://schemas.microsoft.com/office/drawing/2014/main" id="{783C8F00-3FC7-4532-89CF-39F9C8A258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2718" y="-31340"/>
            <a:ext cx="3031452" cy="3460340"/>
          </a:xfrm>
          <a:prstGeom prst="rect">
            <a:avLst/>
          </a:prstGeom>
        </p:spPr>
      </p:pic>
      <p:pic>
        <p:nvPicPr>
          <p:cNvPr id="22" name="Picture 21">
            <a:extLst>
              <a:ext uri="{FF2B5EF4-FFF2-40B4-BE49-F238E27FC236}">
                <a16:creationId xmlns:a16="http://schemas.microsoft.com/office/drawing/2014/main" id="{C2D2CBB1-A700-4616-B9C8-4EF136FE30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3028" y="0"/>
            <a:ext cx="3083858" cy="3429000"/>
          </a:xfrm>
          <a:prstGeom prst="rect">
            <a:avLst/>
          </a:prstGeom>
        </p:spPr>
      </p:pic>
      <p:pic>
        <p:nvPicPr>
          <p:cNvPr id="24" name="Picture 23">
            <a:extLst>
              <a:ext uri="{FF2B5EF4-FFF2-40B4-BE49-F238E27FC236}">
                <a16:creationId xmlns:a16="http://schemas.microsoft.com/office/drawing/2014/main" id="{B2A4C9D1-CA60-495E-B44D-57BC86C782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429000"/>
            <a:ext cx="3052718" cy="3460340"/>
          </a:xfrm>
          <a:prstGeom prst="rect">
            <a:avLst/>
          </a:prstGeom>
        </p:spPr>
      </p:pic>
      <p:pic>
        <p:nvPicPr>
          <p:cNvPr id="26" name="Picture 25">
            <a:extLst>
              <a:ext uri="{FF2B5EF4-FFF2-40B4-BE49-F238E27FC236}">
                <a16:creationId xmlns:a16="http://schemas.microsoft.com/office/drawing/2014/main" id="{0BD8C631-0989-4A7C-AC17-0402B1FA37A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52718" y="3429000"/>
            <a:ext cx="3052718" cy="3429000"/>
          </a:xfrm>
          <a:prstGeom prst="rect">
            <a:avLst/>
          </a:prstGeom>
        </p:spPr>
      </p:pic>
    </p:spTree>
    <p:extLst>
      <p:ext uri="{BB962C8B-B14F-4D97-AF65-F5344CB8AC3E}">
        <p14:creationId xmlns:p14="http://schemas.microsoft.com/office/powerpoint/2010/main" val="274031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60897" y="499723"/>
            <a:ext cx="8928992" cy="6318461"/>
          </a:xfrm>
          <a:prstGeom prst="rect">
            <a:avLst/>
          </a:prstGeom>
          <a:pattFill prst="openDmnd">
            <a:fgClr>
              <a:schemeClr val="accent1"/>
            </a:fgClr>
            <a:bgClr>
              <a:schemeClr val="bg1"/>
            </a:bgClr>
          </a:pattFill>
        </p:spPr>
        <p:txBody>
          <a:bodyPr wrap="square">
            <a:spAutoFit/>
          </a:bodyPr>
          <a:lstStyle/>
          <a:p>
            <a:pPr algn="just">
              <a:lnSpc>
                <a:spcPct val="155000"/>
              </a:lnSpc>
            </a:pPr>
            <a:r>
              <a:rPr lang="en-IN" sz="2400" b="1" i="1" dirty="0">
                <a:solidFill>
                  <a:srgbClr val="002060"/>
                </a:solidFill>
                <a:latin typeface="Times New Roman" panose="02020603050405020304" pitchFamily="18" charset="0"/>
                <a:cs typeface="Times New Roman" panose="02020603050405020304" pitchFamily="18" charset="0"/>
              </a:rPr>
              <a:t>The unit is located in the industrial park of </a:t>
            </a:r>
            <a:r>
              <a:rPr lang="en-IN" sz="2400" b="1" i="1" dirty="0" err="1">
                <a:solidFill>
                  <a:srgbClr val="002060"/>
                </a:solidFill>
                <a:latin typeface="Times New Roman" panose="02020603050405020304" pitchFamily="18" charset="0"/>
                <a:cs typeface="Times New Roman" panose="02020603050405020304" pitchFamily="18" charset="0"/>
              </a:rPr>
              <a:t>kattur</a:t>
            </a:r>
            <a:r>
              <a:rPr lang="en-IN" sz="2400" b="1" i="1" dirty="0">
                <a:solidFill>
                  <a:srgbClr val="002060"/>
                </a:solidFill>
                <a:latin typeface="Times New Roman" panose="02020603050405020304" pitchFamily="18" charset="0"/>
                <a:cs typeface="Times New Roman" panose="02020603050405020304" pitchFamily="18" charset="0"/>
              </a:rPr>
              <a:t> engaged in                         full-fledged fabrication works, highly experienced, Qualified and dynamic engineers and staffs are engaged in the wings  of manufacturing, inspection and quality control.  </a:t>
            </a:r>
          </a:p>
          <a:p>
            <a:pPr algn="just">
              <a:lnSpc>
                <a:spcPct val="155000"/>
              </a:lnSpc>
            </a:pPr>
            <a:r>
              <a:rPr lang="en-IN" sz="2400" b="1" i="1" dirty="0">
                <a:solidFill>
                  <a:srgbClr val="002060"/>
                </a:solidFill>
                <a:latin typeface="Times New Roman" panose="02020603050405020304" pitchFamily="18" charset="0"/>
                <a:cs typeface="Times New Roman" panose="02020603050405020304" pitchFamily="18" charset="0"/>
              </a:rPr>
              <a:t>Apart from our existing machineries we utilise the machine centres / NDT Agencies and related industries in and around our Industrial estate to ensure the quality as well timely supply of products like sand blasting and painting/Rubber lining/FRP Coating etc.</a:t>
            </a:r>
          </a:p>
          <a:p>
            <a:pPr algn="just">
              <a:lnSpc>
                <a:spcPct val="155000"/>
              </a:lnSpc>
            </a:pPr>
            <a:r>
              <a:rPr lang="en-IN" sz="2400" b="1" i="1" dirty="0">
                <a:solidFill>
                  <a:srgbClr val="002060"/>
                </a:solidFill>
                <a:latin typeface="Times New Roman" panose="02020603050405020304" pitchFamily="18" charset="0"/>
                <a:cs typeface="Times New Roman" panose="02020603050405020304" pitchFamily="18" charset="0"/>
              </a:rPr>
              <a:t>Our continuous efforts is overall development of products as well our stringent quality control measures to perfectly meet our customer expectations.</a:t>
            </a:r>
          </a:p>
        </p:txBody>
      </p:sp>
      <p:sp>
        <p:nvSpPr>
          <p:cNvPr id="5" name="TextBox 4"/>
          <p:cNvSpPr txBox="1"/>
          <p:nvPr/>
        </p:nvSpPr>
        <p:spPr>
          <a:xfrm>
            <a:off x="7179821" y="55657"/>
            <a:ext cx="992579" cy="276999"/>
          </a:xfrm>
          <a:prstGeom prst="rect">
            <a:avLst/>
          </a:prstGeom>
          <a:noFill/>
        </p:spPr>
        <p:txBody>
          <a:bodyPr wrap="none" rtlCol="0">
            <a:spAutoFit/>
          </a:bodyPr>
          <a:lstStyle/>
          <a:p>
            <a:r>
              <a:rPr lang="en-IN" sz="1200" b="1" i="1" spc="300" dirty="0" err="1">
                <a:latin typeface="Times New Roman" panose="02020603050405020304" pitchFamily="18" charset="0"/>
                <a:cs typeface="Times New Roman" panose="02020603050405020304" pitchFamily="18" charset="0"/>
              </a:rPr>
              <a:t>Contd</a:t>
            </a:r>
            <a:r>
              <a:rPr lang="en-IN" sz="1200" b="1" i="1" spc="300" dirty="0">
                <a:latin typeface="Times New Roman" panose="02020603050405020304" pitchFamily="18" charset="0"/>
                <a:cs typeface="Times New Roman" panose="02020603050405020304" pitchFamily="18" charset="0"/>
              </a:rPr>
              <a:t> ..</a:t>
            </a:r>
            <a:endParaRPr lang="en-IN" b="1" i="1" spc="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740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771501468"/>
              </p:ext>
            </p:extLst>
          </p:nvPr>
        </p:nvGraphicFramePr>
        <p:xfrm>
          <a:off x="1"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6" name="Picture 15">
            <a:extLst>
              <a:ext uri="{FF2B5EF4-FFF2-40B4-BE49-F238E27FC236}">
                <a16:creationId xmlns:a16="http://schemas.microsoft.com/office/drawing/2014/main" id="{4343614A-78D9-4BE1-AD49-A6BFB5B26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00" y="-8948"/>
            <a:ext cx="3088142" cy="3437947"/>
          </a:xfrm>
          <a:prstGeom prst="rect">
            <a:avLst/>
          </a:prstGeom>
        </p:spPr>
      </p:pic>
      <p:pic>
        <p:nvPicPr>
          <p:cNvPr id="18" name="Picture 17">
            <a:extLst>
              <a:ext uri="{FF2B5EF4-FFF2-40B4-BE49-F238E27FC236}">
                <a16:creationId xmlns:a16="http://schemas.microsoft.com/office/drawing/2014/main" id="{F3FF8E0B-1677-4F59-99BE-44E655BEA3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34592" y="0"/>
            <a:ext cx="3045365" cy="3405680"/>
          </a:xfrm>
          <a:prstGeom prst="rect">
            <a:avLst/>
          </a:prstGeom>
        </p:spPr>
      </p:pic>
      <p:pic>
        <p:nvPicPr>
          <p:cNvPr id="20" name="Picture 19">
            <a:extLst>
              <a:ext uri="{FF2B5EF4-FFF2-40B4-BE49-F238E27FC236}">
                <a16:creationId xmlns:a16="http://schemas.microsoft.com/office/drawing/2014/main" id="{3A3E53CF-4405-4A95-902A-A96591CFD5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8633" y="-8948"/>
            <a:ext cx="3031958" cy="3405680"/>
          </a:xfrm>
          <a:prstGeom prst="rect">
            <a:avLst/>
          </a:prstGeom>
        </p:spPr>
      </p:pic>
      <p:pic>
        <p:nvPicPr>
          <p:cNvPr id="22" name="Picture 21">
            <a:extLst>
              <a:ext uri="{FF2B5EF4-FFF2-40B4-BE49-F238E27FC236}">
                <a16:creationId xmlns:a16="http://schemas.microsoft.com/office/drawing/2014/main" id="{0054FB86-CEBC-4946-9374-AE302356BB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100" y="3414628"/>
            <a:ext cx="3088142" cy="3452320"/>
          </a:xfrm>
          <a:prstGeom prst="rect">
            <a:avLst/>
          </a:prstGeom>
        </p:spPr>
      </p:pic>
      <p:pic>
        <p:nvPicPr>
          <p:cNvPr id="24" name="Picture 23">
            <a:extLst>
              <a:ext uri="{FF2B5EF4-FFF2-40B4-BE49-F238E27FC236}">
                <a16:creationId xmlns:a16="http://schemas.microsoft.com/office/drawing/2014/main" id="{1BDBC3EC-8179-4F78-A511-946B6C4472B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61964" y="3405680"/>
            <a:ext cx="3017995" cy="3461268"/>
          </a:xfrm>
          <a:prstGeom prst="rect">
            <a:avLst/>
          </a:prstGeom>
        </p:spPr>
      </p:pic>
      <p:pic>
        <p:nvPicPr>
          <p:cNvPr id="26" name="Picture 25">
            <a:extLst>
              <a:ext uri="{FF2B5EF4-FFF2-40B4-BE49-F238E27FC236}">
                <a16:creationId xmlns:a16="http://schemas.microsoft.com/office/drawing/2014/main" id="{031A9834-8733-4283-968F-7FC2F519D44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79957" y="3405681"/>
            <a:ext cx="3086064" cy="3461268"/>
          </a:xfrm>
          <a:prstGeom prst="rect">
            <a:avLst/>
          </a:prstGeom>
        </p:spPr>
      </p:pic>
    </p:spTree>
    <p:extLst>
      <p:ext uri="{BB962C8B-B14F-4D97-AF65-F5344CB8AC3E}">
        <p14:creationId xmlns:p14="http://schemas.microsoft.com/office/powerpoint/2010/main" val="319642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29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16" name="Picture 15">
            <a:extLst>
              <a:ext uri="{FF2B5EF4-FFF2-40B4-BE49-F238E27FC236}">
                <a16:creationId xmlns:a16="http://schemas.microsoft.com/office/drawing/2014/main" id="{4343614A-78D9-4BE1-AD49-A6BFB5B26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00" y="-8948"/>
            <a:ext cx="3088142" cy="3437947"/>
          </a:xfrm>
          <a:prstGeom prst="rect">
            <a:avLst/>
          </a:prstGeom>
        </p:spPr>
      </p:pic>
      <p:pic>
        <p:nvPicPr>
          <p:cNvPr id="18" name="Picture 17">
            <a:extLst>
              <a:ext uri="{FF2B5EF4-FFF2-40B4-BE49-F238E27FC236}">
                <a16:creationId xmlns:a16="http://schemas.microsoft.com/office/drawing/2014/main" id="{F3FF8E0B-1677-4F59-99BE-44E655BEA3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34592" y="0"/>
            <a:ext cx="3045367" cy="3396732"/>
          </a:xfrm>
          <a:prstGeom prst="rect">
            <a:avLst/>
          </a:prstGeom>
        </p:spPr>
      </p:pic>
      <p:pic>
        <p:nvPicPr>
          <p:cNvPr id="20" name="Picture 19">
            <a:extLst>
              <a:ext uri="{FF2B5EF4-FFF2-40B4-BE49-F238E27FC236}">
                <a16:creationId xmlns:a16="http://schemas.microsoft.com/office/drawing/2014/main" id="{3A3E53CF-4405-4A95-902A-A96591CFD5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8633" y="-8948"/>
            <a:ext cx="3031958" cy="3405679"/>
          </a:xfrm>
          <a:prstGeom prst="rect">
            <a:avLst/>
          </a:prstGeom>
        </p:spPr>
      </p:pic>
      <p:pic>
        <p:nvPicPr>
          <p:cNvPr id="22" name="Picture 21">
            <a:extLst>
              <a:ext uri="{FF2B5EF4-FFF2-40B4-BE49-F238E27FC236}">
                <a16:creationId xmlns:a16="http://schemas.microsoft.com/office/drawing/2014/main" id="{0054FB86-CEBC-4946-9374-AE302356BB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100" y="3414628"/>
            <a:ext cx="3088142" cy="3452320"/>
          </a:xfrm>
          <a:prstGeom prst="rect">
            <a:avLst/>
          </a:prstGeom>
        </p:spPr>
      </p:pic>
      <p:pic>
        <p:nvPicPr>
          <p:cNvPr id="24" name="Picture 23">
            <a:extLst>
              <a:ext uri="{FF2B5EF4-FFF2-40B4-BE49-F238E27FC236}">
                <a16:creationId xmlns:a16="http://schemas.microsoft.com/office/drawing/2014/main" id="{1BDBC3EC-8179-4F78-A511-946B6C4472B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61964" y="3405680"/>
            <a:ext cx="3017995" cy="3461268"/>
          </a:xfrm>
          <a:prstGeom prst="rect">
            <a:avLst/>
          </a:prstGeom>
        </p:spPr>
      </p:pic>
      <p:pic>
        <p:nvPicPr>
          <p:cNvPr id="26" name="Picture 25">
            <a:extLst>
              <a:ext uri="{FF2B5EF4-FFF2-40B4-BE49-F238E27FC236}">
                <a16:creationId xmlns:a16="http://schemas.microsoft.com/office/drawing/2014/main" id="{031A9834-8733-4283-968F-7FC2F519D44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79958" y="3396731"/>
            <a:ext cx="3064042" cy="3470217"/>
          </a:xfrm>
          <a:prstGeom prst="rect">
            <a:avLst/>
          </a:prstGeom>
        </p:spPr>
      </p:pic>
    </p:spTree>
    <p:extLst>
      <p:ext uri="{BB962C8B-B14F-4D97-AF65-F5344CB8AC3E}">
        <p14:creationId xmlns:p14="http://schemas.microsoft.com/office/powerpoint/2010/main" val="3843032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79110458"/>
              </p:ext>
            </p:extLst>
          </p:nvPr>
        </p:nvGraphicFramePr>
        <p:xfrm>
          <a:off x="1" y="0"/>
          <a:ext cx="9036495" cy="6669360"/>
        </p:xfrm>
        <a:graphic>
          <a:graphicData uri="http://schemas.openxmlformats.org/drawingml/2006/table">
            <a:tbl>
              <a:tblPr firstRow="1" bandRow="1">
                <a:tableStyleId>{5C22544A-7EE6-4342-B048-85BDC9FD1C3A}</a:tableStyleId>
              </a:tblPr>
              <a:tblGrid>
                <a:gridCol w="3012165">
                  <a:extLst>
                    <a:ext uri="{9D8B030D-6E8A-4147-A177-3AD203B41FA5}">
                      <a16:colId xmlns:a16="http://schemas.microsoft.com/office/drawing/2014/main" val="20000"/>
                    </a:ext>
                  </a:extLst>
                </a:gridCol>
                <a:gridCol w="3012165">
                  <a:extLst>
                    <a:ext uri="{9D8B030D-6E8A-4147-A177-3AD203B41FA5}">
                      <a16:colId xmlns:a16="http://schemas.microsoft.com/office/drawing/2014/main" val="20001"/>
                    </a:ext>
                  </a:extLst>
                </a:gridCol>
                <a:gridCol w="3012165">
                  <a:extLst>
                    <a:ext uri="{9D8B030D-6E8A-4147-A177-3AD203B41FA5}">
                      <a16:colId xmlns:a16="http://schemas.microsoft.com/office/drawing/2014/main" val="20002"/>
                    </a:ext>
                  </a:extLst>
                </a:gridCol>
              </a:tblGrid>
              <a:tr h="333468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3468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95F5460-8498-4D1B-BA46-5DC5E5EC5F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
            <a:ext cx="2995283" cy="3284986"/>
          </a:xfrm>
          <a:prstGeom prst="rect">
            <a:avLst/>
          </a:prstGeom>
        </p:spPr>
      </p:pic>
      <p:pic>
        <p:nvPicPr>
          <p:cNvPr id="7" name="Picture 6">
            <a:extLst>
              <a:ext uri="{FF2B5EF4-FFF2-40B4-BE49-F238E27FC236}">
                <a16:creationId xmlns:a16="http://schemas.microsoft.com/office/drawing/2014/main" id="{8100D0E3-F8FA-4DF7-9CD4-E7DA7BE8E3C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95283" y="-2"/>
            <a:ext cx="3102335" cy="3284986"/>
          </a:xfrm>
          <a:prstGeom prst="rect">
            <a:avLst/>
          </a:prstGeom>
        </p:spPr>
      </p:pic>
      <p:pic>
        <p:nvPicPr>
          <p:cNvPr id="8" name="Picture 7">
            <a:extLst>
              <a:ext uri="{FF2B5EF4-FFF2-40B4-BE49-F238E27FC236}">
                <a16:creationId xmlns:a16="http://schemas.microsoft.com/office/drawing/2014/main" id="{4096539B-9BBE-48A7-89DF-DA9BD21427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0646" y="0"/>
            <a:ext cx="3053354" cy="3284984"/>
          </a:xfrm>
          <a:prstGeom prst="rect">
            <a:avLst/>
          </a:prstGeom>
        </p:spPr>
      </p:pic>
      <p:pic>
        <p:nvPicPr>
          <p:cNvPr id="9" name="Picture 8">
            <a:extLst>
              <a:ext uri="{FF2B5EF4-FFF2-40B4-BE49-F238E27FC236}">
                <a16:creationId xmlns:a16="http://schemas.microsoft.com/office/drawing/2014/main" id="{732EEEEE-2B6B-4737-AF3A-E04FF2DEAC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334680"/>
            <a:ext cx="2995283" cy="3523320"/>
          </a:xfrm>
          <a:prstGeom prst="rect">
            <a:avLst/>
          </a:prstGeom>
        </p:spPr>
      </p:pic>
      <p:pic>
        <p:nvPicPr>
          <p:cNvPr id="10" name="Picture 9">
            <a:extLst>
              <a:ext uri="{FF2B5EF4-FFF2-40B4-BE49-F238E27FC236}">
                <a16:creationId xmlns:a16="http://schemas.microsoft.com/office/drawing/2014/main" id="{00E9002A-A4C8-46F8-8829-AD1D5BCB35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95283" y="3334678"/>
            <a:ext cx="3053354" cy="3523321"/>
          </a:xfrm>
          <a:prstGeom prst="rect">
            <a:avLst/>
          </a:prstGeom>
        </p:spPr>
      </p:pic>
      <p:pic>
        <p:nvPicPr>
          <p:cNvPr id="11" name="Picture 10">
            <a:extLst>
              <a:ext uri="{FF2B5EF4-FFF2-40B4-BE49-F238E27FC236}">
                <a16:creationId xmlns:a16="http://schemas.microsoft.com/office/drawing/2014/main" id="{E8F796DE-4B32-4AD0-92E5-918BF60A5AA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8636" y="3334677"/>
            <a:ext cx="3095364" cy="3523323"/>
          </a:xfrm>
          <a:prstGeom prst="rect">
            <a:avLst/>
          </a:prstGeom>
        </p:spPr>
      </p:pic>
    </p:spTree>
    <p:extLst>
      <p:ext uri="{BB962C8B-B14F-4D97-AF65-F5344CB8AC3E}">
        <p14:creationId xmlns:p14="http://schemas.microsoft.com/office/powerpoint/2010/main" val="2590884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46D169-A64B-4916-92B4-DE60485EFF81}"/>
              </a:ext>
            </a:extLst>
          </p:cNvPr>
          <p:cNvSpPr txBox="1"/>
          <p:nvPr/>
        </p:nvSpPr>
        <p:spPr>
          <a:xfrm>
            <a:off x="971600" y="3068960"/>
            <a:ext cx="7344816" cy="1200329"/>
          </a:xfrm>
          <a:prstGeom prst="rect">
            <a:avLst/>
          </a:prstGeom>
          <a:pattFill prst="pct80">
            <a:fgClr>
              <a:srgbClr val="002060"/>
            </a:fgClr>
            <a:bgClr>
              <a:schemeClr val="bg1"/>
            </a:bgClr>
          </a:pattFill>
        </p:spPr>
        <p:txBody>
          <a:bodyPr wrap="square" rtlCol="0">
            <a:spAutoFit/>
          </a:bodyPr>
          <a:lstStyle/>
          <a:p>
            <a:pPr algn="ctr"/>
            <a:r>
              <a:rPr lang="en-IN" sz="7200" b="1" dirty="0">
                <a:solidFill>
                  <a:schemeClr val="bg1"/>
                </a:solidFill>
                <a:latin typeface="Times New Roman" panose="02020603050405020304" pitchFamily="18" charset="0"/>
                <a:cs typeface="Times New Roman" panose="02020603050405020304" pitchFamily="18" charset="0"/>
              </a:rPr>
              <a:t>THANK YOU</a:t>
            </a:r>
            <a:r>
              <a:rPr lang="en-IN" sz="7200" b="1" dirty="0">
                <a:solidFill>
                  <a:srgbClr val="00B05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786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2483767" y="208202"/>
            <a:ext cx="4176464" cy="830997"/>
          </a:xfrm>
          <a:prstGeom prst="rect">
            <a:avLst/>
          </a:prstGeom>
          <a:solidFill>
            <a:schemeClr val="accent1">
              <a:lumMod val="40000"/>
              <a:lumOff val="60000"/>
            </a:schemeClr>
          </a:solidFill>
          <a:ln cmpd="dbl">
            <a:solidFill>
              <a:srgbClr val="00206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sz="4800" b="1" dirty="0">
                <a:ln w="38100">
                  <a:noFill/>
                </a:ln>
                <a:solidFill>
                  <a:srgbClr val="002060"/>
                </a:solidFill>
                <a:latin typeface="Times New Roman" panose="02020603050405020304" pitchFamily="18" charset="0"/>
                <a:ea typeface="Tahoma" panose="020B0604030504040204" pitchFamily="34" charset="0"/>
                <a:cs typeface="Times New Roman" panose="02020603050405020304" pitchFamily="18" charset="0"/>
              </a:rPr>
              <a:t>OUR VISION</a:t>
            </a:r>
            <a:endParaRPr lang="en-IN" sz="4800" dirty="0">
              <a:ln w="38100">
                <a:noFill/>
              </a:ln>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Rectangle 2"/>
          <p:cNvSpPr/>
          <p:nvPr/>
        </p:nvSpPr>
        <p:spPr>
          <a:xfrm>
            <a:off x="323528" y="911374"/>
            <a:ext cx="8640960" cy="1653530"/>
          </a:xfrm>
          <a:prstGeom prst="rect">
            <a:avLst/>
          </a:prstGeom>
        </p:spPr>
        <p:txBody>
          <a:bodyPr wrap="square">
            <a:spAutoFit/>
          </a:bodyPr>
          <a:lstStyle/>
          <a:p>
            <a:pPr algn="just">
              <a:lnSpc>
                <a:spcPct val="170000"/>
              </a:lnSpc>
            </a:pPr>
            <a:r>
              <a:rPr lang="en-IN" sz="3200" b="1" i="1" dirty="0">
                <a:solidFill>
                  <a:srgbClr val="002060"/>
                </a:solidFill>
                <a:latin typeface="Times New Roman" panose="02020603050405020304" pitchFamily="18" charset="0"/>
                <a:cs typeface="Times New Roman" panose="02020603050405020304" pitchFamily="18" charset="0"/>
              </a:rPr>
              <a:t>“Our vision is to meet the excellence by giving the best Quality on appropriate time.”</a:t>
            </a:r>
          </a:p>
        </p:txBody>
      </p:sp>
      <p:sp>
        <p:nvSpPr>
          <p:cNvPr id="6" name="Rectangle 5"/>
          <p:cNvSpPr/>
          <p:nvPr/>
        </p:nvSpPr>
        <p:spPr>
          <a:xfrm>
            <a:off x="1747118" y="3140251"/>
            <a:ext cx="5649763" cy="830997"/>
          </a:xfrm>
          <a:prstGeom prst="rect">
            <a:avLst/>
          </a:prstGeom>
          <a:solidFill>
            <a:schemeClr val="accent1">
              <a:lumMod val="40000"/>
              <a:lumOff val="60000"/>
            </a:schemeClr>
          </a:solidFill>
          <a:ln>
            <a:solidFill>
              <a:srgbClr val="00206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sz="4800" b="1" dirty="0">
                <a:ln w="38100">
                  <a:noFill/>
                </a:ln>
                <a:solidFill>
                  <a:srgbClr val="002060"/>
                </a:solidFill>
                <a:latin typeface="Times New Roman" panose="02020603050405020304" pitchFamily="18" charset="0"/>
                <a:cs typeface="Times New Roman" panose="02020603050405020304" pitchFamily="18" charset="0"/>
              </a:rPr>
              <a:t>OUR OBJECTIVE</a:t>
            </a:r>
            <a:endParaRPr lang="en-IN" sz="4800" dirty="0">
              <a:ln w="38100">
                <a:noFill/>
              </a:ln>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143508" y="3971248"/>
            <a:ext cx="8856984" cy="2626104"/>
          </a:xfrm>
          <a:prstGeom prst="rect">
            <a:avLst/>
          </a:prstGeom>
        </p:spPr>
        <p:txBody>
          <a:bodyPr wrap="square">
            <a:spAutoFit/>
          </a:bodyPr>
          <a:lstStyle/>
          <a:p>
            <a:pPr algn="just">
              <a:lnSpc>
                <a:spcPct val="180000"/>
              </a:lnSpc>
            </a:pPr>
            <a:r>
              <a:rPr lang="en-IN" sz="3200" b="1" i="1" dirty="0">
                <a:solidFill>
                  <a:srgbClr val="002060"/>
                </a:solidFill>
                <a:latin typeface="Times New Roman" panose="02020603050405020304" pitchFamily="18" charset="0"/>
                <a:cs typeface="Times New Roman" panose="02020603050405020304" pitchFamily="18" charset="0"/>
              </a:rPr>
              <a:t>“Our main objective is to satisfy customer with better quality supplying the products on time as per the products on time as per the Real Customer.”</a:t>
            </a:r>
          </a:p>
        </p:txBody>
      </p:sp>
    </p:spTree>
    <p:extLst>
      <p:ext uri="{BB962C8B-B14F-4D97-AF65-F5344CB8AC3E}">
        <p14:creationId xmlns:p14="http://schemas.microsoft.com/office/powerpoint/2010/main" val="3059258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2771800" y="56818"/>
            <a:ext cx="3816424" cy="830997"/>
          </a:xfrm>
          <a:prstGeom prst="rect">
            <a:avLst/>
          </a:prstGeom>
          <a:pattFill prst="pct5">
            <a:fgClr>
              <a:schemeClr val="accent1"/>
            </a:fgClr>
            <a:bgClr>
              <a:schemeClr val="accent1">
                <a:lumMod val="40000"/>
                <a:lumOff val="60000"/>
              </a:schemeClr>
            </a:bgClr>
          </a:pattFill>
          <a:ln>
            <a:solidFill>
              <a:srgbClr val="008080"/>
            </a:solidFill>
          </a:ln>
        </p:spPr>
        <p:txBody>
          <a:bodyPr wrap="square">
            <a:spAutoFit/>
          </a:bodyPr>
          <a:lstStyle/>
          <a:p>
            <a:pPr algn="ctr"/>
            <a:r>
              <a:rPr lang="en-IN" sz="4800" b="1" dirty="0">
                <a:ln w="38100">
                  <a:noFill/>
                </a:ln>
                <a:solidFill>
                  <a:srgbClr val="002060"/>
                </a:solidFill>
                <a:latin typeface="Times New Roman" panose="02020603050405020304" pitchFamily="18" charset="0"/>
                <a:cs typeface="Times New Roman" panose="02020603050405020304" pitchFamily="18" charset="0"/>
              </a:rPr>
              <a:t>PRODUCTS</a:t>
            </a:r>
            <a:endParaRPr lang="en-IN" sz="4800" dirty="0">
              <a:ln w="38100">
                <a:noFill/>
              </a:ln>
              <a:solidFill>
                <a:srgbClr val="002060"/>
              </a:solidFill>
              <a:latin typeface="Times New Roman" panose="02020603050405020304" pitchFamily="18" charset="0"/>
              <a:cs typeface="Times New Roman" panose="02020603050405020304" pitchFamily="18" charset="0"/>
            </a:endParaRPr>
          </a:p>
        </p:txBody>
      </p:sp>
      <p:sp>
        <p:nvSpPr>
          <p:cNvPr id="5" name="Rectangle 4"/>
          <p:cNvSpPr/>
          <p:nvPr/>
        </p:nvSpPr>
        <p:spPr>
          <a:xfrm>
            <a:off x="73596" y="760636"/>
            <a:ext cx="9001000" cy="2308324"/>
          </a:xfrm>
          <a:prstGeom prst="rect">
            <a:avLst/>
          </a:prstGeom>
        </p:spPr>
        <p:txBody>
          <a:bodyPr wrap="square">
            <a:spAutoFit/>
          </a:bodyPr>
          <a:lstStyle/>
          <a:p>
            <a:pPr algn="just">
              <a:lnSpc>
                <a:spcPct val="150000"/>
              </a:lnSpc>
            </a:pPr>
            <a:r>
              <a:rPr lang="en-IN" sz="2400" b="1" i="1" dirty="0">
                <a:solidFill>
                  <a:srgbClr val="002060"/>
                </a:solidFill>
                <a:latin typeface="Times New Roman" panose="02020603050405020304" pitchFamily="18" charset="0"/>
                <a:cs typeface="Times New Roman" panose="02020603050405020304" pitchFamily="18" charset="0"/>
              </a:rPr>
              <a:t>Green Tech Engineers as a leading manufacturing unit specialising in the fabrication of Heavy and special equipment. The Deliverable from the manufacturing unit Caters to a diversified range of industries like</a:t>
            </a:r>
          </a:p>
        </p:txBody>
      </p:sp>
      <p:sp>
        <p:nvSpPr>
          <p:cNvPr id="6" name="Rectangle 5"/>
          <p:cNvSpPr/>
          <p:nvPr/>
        </p:nvSpPr>
        <p:spPr>
          <a:xfrm>
            <a:off x="86297" y="3011698"/>
            <a:ext cx="9001000" cy="3785652"/>
          </a:xfrm>
          <a:prstGeom prst="rect">
            <a:avLst/>
          </a:prstGeom>
        </p:spPr>
        <p:txBody>
          <a:bodyPr wrap="square">
            <a:spAutoFit/>
          </a:bodyPr>
          <a:lstStyle/>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Water Treatment</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Chemical</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Pharmaceuticals </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Power </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Automobile</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Bio Technology</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Process Industries</a:t>
            </a:r>
          </a:p>
          <a:p>
            <a:pPr marL="285750" lvl="0" indent="-285750">
              <a:lnSpc>
                <a:spcPct val="125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Food and Beverages etc.</a:t>
            </a:r>
          </a:p>
        </p:txBody>
      </p:sp>
    </p:spTree>
    <p:extLst>
      <p:ext uri="{BB962C8B-B14F-4D97-AF65-F5344CB8AC3E}">
        <p14:creationId xmlns:p14="http://schemas.microsoft.com/office/powerpoint/2010/main" val="17083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755576" y="0"/>
            <a:ext cx="7632848" cy="523220"/>
          </a:xfrm>
          <a:prstGeom prst="rect">
            <a:avLst/>
          </a:prstGeom>
          <a:pattFill prst="pct5">
            <a:fgClr>
              <a:schemeClr val="accent1"/>
            </a:fgClr>
            <a:bgClr>
              <a:schemeClr val="accent1">
                <a:lumMod val="40000"/>
                <a:lumOff val="60000"/>
              </a:schemeClr>
            </a:bgClr>
          </a:pattFill>
          <a:ln>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IN" sz="2800" b="1" spc="100" dirty="0">
                <a:solidFill>
                  <a:srgbClr val="002060"/>
                </a:solidFill>
                <a:latin typeface="Times New Roman" panose="02020603050405020304" pitchFamily="18" charset="0"/>
                <a:cs typeface="Times New Roman" panose="02020603050405020304" pitchFamily="18" charset="0"/>
              </a:rPr>
              <a:t>We under take the following fabrication jobs</a:t>
            </a:r>
          </a:p>
        </p:txBody>
      </p:sp>
      <p:sp>
        <p:nvSpPr>
          <p:cNvPr id="5" name="Rectangle 4"/>
          <p:cNvSpPr/>
          <p:nvPr/>
        </p:nvSpPr>
        <p:spPr>
          <a:xfrm>
            <a:off x="107504" y="571856"/>
            <a:ext cx="8928992" cy="6286144"/>
          </a:xfrm>
          <a:prstGeom prst="rect">
            <a:avLst/>
          </a:prstGeom>
        </p:spPr>
        <p:txBody>
          <a:bodyPr wrap="square">
            <a:spAutoFit/>
          </a:bodyPr>
          <a:lstStyle/>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Fabrication and supply of pressure vessels(CS &amp; SS)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Fabrication and supply of vertical and horizontal Storage Tanks                  ( C S &amp; M S )</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CS &amp; MS  piping</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Chimneys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Silos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Water Treatment Equipment</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Ducting</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Heavy structural and Pipe Supports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Axial Fans/Centrifugal Fans / Blowers and Dampers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Clarifiers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Agitators</a:t>
            </a:r>
          </a:p>
          <a:p>
            <a:pPr marL="285750" lvl="0" indent="-285750" algn="just">
              <a:lnSpc>
                <a:spcPct val="130000"/>
              </a:lnSpc>
              <a:buFont typeface="Arial" panose="020B0604020202020204" pitchFamily="34" charset="0"/>
              <a:buChar char="•"/>
            </a:pPr>
            <a:r>
              <a:rPr lang="en-IN" sz="2400" b="1" i="1" dirty="0">
                <a:solidFill>
                  <a:srgbClr val="002060"/>
                </a:solidFill>
                <a:latin typeface="Times New Roman" panose="02020603050405020304" pitchFamily="18" charset="0"/>
                <a:cs typeface="Times New Roman" panose="02020603050405020304" pitchFamily="18" charset="0"/>
              </a:rPr>
              <a:t>Lime Saturators.</a:t>
            </a:r>
          </a:p>
        </p:txBody>
      </p:sp>
    </p:spTree>
    <p:extLst>
      <p:ext uri="{BB962C8B-B14F-4D97-AF65-F5344CB8AC3E}">
        <p14:creationId xmlns:p14="http://schemas.microsoft.com/office/powerpoint/2010/main" val="272991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255003" y="136130"/>
            <a:ext cx="4309193" cy="461665"/>
          </a:xfrm>
          <a:prstGeom prst="rect">
            <a:avLst/>
          </a:prstGeom>
          <a:pattFill prst="openDmnd">
            <a:fgClr>
              <a:schemeClr val="tx2">
                <a:lumMod val="20000"/>
                <a:lumOff val="80000"/>
              </a:schemeClr>
            </a:fgClr>
            <a:bgClr>
              <a:schemeClr val="bg1"/>
            </a:bgClr>
          </a:pattFill>
          <a:ln>
            <a:solidFill>
              <a:srgbClr val="008080"/>
            </a:solidFill>
          </a:ln>
        </p:spPr>
        <p:txBody>
          <a:bodyPr wrap="none">
            <a:spAutoFit/>
          </a:bodyPr>
          <a:lstStyle/>
          <a:p>
            <a:r>
              <a:rPr lang="en-IN" sz="2400" b="1" dirty="0">
                <a:ln w="19050">
                  <a:noFill/>
                </a:ln>
                <a:solidFill>
                  <a:srgbClr val="002060"/>
                </a:solidFill>
                <a:latin typeface="Times New Roman" panose="02020603050405020304" pitchFamily="18" charset="0"/>
                <a:cs typeface="Times New Roman" panose="02020603050405020304" pitchFamily="18" charset="0"/>
              </a:rPr>
              <a:t>ISO 9001-2005 CERTIFICATE</a:t>
            </a:r>
            <a:endParaRPr lang="en-IN" sz="2400" dirty="0">
              <a:ln w="19050">
                <a:noFill/>
              </a:ln>
              <a:solidFill>
                <a:srgbClr val="002060"/>
              </a:solidFill>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504" y="692696"/>
            <a:ext cx="4604192" cy="615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11696" y="836713"/>
            <a:ext cx="4324800" cy="5885623"/>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a:extLst>
              <a:ext uri="{FF2B5EF4-FFF2-40B4-BE49-F238E27FC236}">
                <a16:creationId xmlns:a16="http://schemas.microsoft.com/office/drawing/2014/main" id="{72E2B6E7-00C8-4EF4-99D6-4C447BB535C9}"/>
              </a:ext>
            </a:extLst>
          </p:cNvPr>
          <p:cNvSpPr/>
          <p:nvPr/>
        </p:nvSpPr>
        <p:spPr>
          <a:xfrm>
            <a:off x="4690795" y="135664"/>
            <a:ext cx="4252791" cy="461665"/>
          </a:xfrm>
          <a:prstGeom prst="rect">
            <a:avLst/>
          </a:prstGeom>
          <a:pattFill prst="openDmnd">
            <a:fgClr>
              <a:schemeClr val="tx2">
                <a:lumMod val="20000"/>
                <a:lumOff val="80000"/>
              </a:schemeClr>
            </a:fgClr>
            <a:bgClr>
              <a:schemeClr val="bg1"/>
            </a:bgClr>
          </a:pattFill>
          <a:ln>
            <a:solidFill>
              <a:srgbClr val="008080"/>
            </a:solidFill>
          </a:ln>
        </p:spPr>
        <p:txBody>
          <a:bodyPr wrap="square">
            <a:spAutoFit/>
          </a:bodyPr>
          <a:lstStyle/>
          <a:p>
            <a:r>
              <a:rPr lang="en-IN" sz="2400" b="1" dirty="0">
                <a:ln w="19050">
                  <a:noFill/>
                </a:ln>
                <a:solidFill>
                  <a:srgbClr val="002060"/>
                </a:solidFill>
                <a:latin typeface="Times New Roman" panose="02020603050405020304" pitchFamily="18" charset="0"/>
                <a:cs typeface="Times New Roman" panose="02020603050405020304" pitchFamily="18" charset="0"/>
              </a:rPr>
              <a:t>          EXPORT LICENSE</a:t>
            </a:r>
            <a:endParaRPr lang="en-IN" sz="2400" dirty="0">
              <a:ln w="19050">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94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82462" y="2999515"/>
            <a:ext cx="4261538" cy="385183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82462" y="670826"/>
            <a:ext cx="4261538" cy="232868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670826"/>
            <a:ext cx="4788024" cy="615731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a:extLst>
              <a:ext uri="{FF2B5EF4-FFF2-40B4-BE49-F238E27FC236}">
                <a16:creationId xmlns:a16="http://schemas.microsoft.com/office/drawing/2014/main" id="{DDBD45D8-59EE-456B-B0F6-7C6D6F8972F4}"/>
              </a:ext>
            </a:extLst>
          </p:cNvPr>
          <p:cNvSpPr/>
          <p:nvPr/>
        </p:nvSpPr>
        <p:spPr>
          <a:xfrm>
            <a:off x="2239580" y="29858"/>
            <a:ext cx="4788024" cy="584775"/>
          </a:xfrm>
          <a:prstGeom prst="rect">
            <a:avLst/>
          </a:prstGeom>
          <a:pattFill prst="openDmnd">
            <a:fgClr>
              <a:schemeClr val="tx2">
                <a:lumMod val="20000"/>
                <a:lumOff val="80000"/>
              </a:schemeClr>
            </a:fgClr>
            <a:bgClr>
              <a:schemeClr val="bg1"/>
            </a:bgClr>
          </a:pattFill>
          <a:ln>
            <a:solidFill>
              <a:srgbClr val="008080"/>
            </a:solidFill>
          </a:ln>
        </p:spPr>
        <p:txBody>
          <a:bodyPr wrap="square">
            <a:spAutoFit/>
          </a:bodyPr>
          <a:lstStyle/>
          <a:p>
            <a:r>
              <a:rPr lang="en-IN" sz="2400" b="1" dirty="0">
                <a:ln w="19050">
                  <a:noFill/>
                </a:ln>
                <a:solidFill>
                  <a:srgbClr val="002060"/>
                </a:solidFill>
                <a:latin typeface="Times New Roman" panose="02020603050405020304" pitchFamily="18" charset="0"/>
                <a:cs typeface="Times New Roman" panose="02020603050405020304" pitchFamily="18" charset="0"/>
              </a:rPr>
              <a:t>       </a:t>
            </a:r>
            <a:r>
              <a:rPr lang="en-IN" sz="3200" b="1" dirty="0">
                <a:ln w="19050">
                  <a:noFill/>
                </a:ln>
                <a:solidFill>
                  <a:srgbClr val="002060"/>
                </a:solidFill>
                <a:latin typeface="Times New Roman" panose="02020603050405020304" pitchFamily="18" charset="0"/>
                <a:cs typeface="Times New Roman" panose="02020603050405020304" pitchFamily="18" charset="0"/>
              </a:rPr>
              <a:t>GST CERTIFICATE</a:t>
            </a:r>
            <a:endParaRPr lang="en-IN" sz="3200" dirty="0">
              <a:ln w="19050">
                <a:noFill/>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38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375174" y="116632"/>
            <a:ext cx="8115783" cy="769441"/>
          </a:xfrm>
          <a:prstGeom prst="rect">
            <a:avLst/>
          </a:prstGeom>
          <a:solidFill>
            <a:schemeClr val="accent1">
              <a:lumMod val="40000"/>
              <a:lumOff val="60000"/>
            </a:schemeClr>
          </a:solidFill>
          <a:ln>
            <a:solidFill>
              <a:srgbClr val="002060"/>
            </a:solidFill>
          </a:ln>
        </p:spPr>
        <p:txBody>
          <a:bodyPr wrap="square">
            <a:spAutoFit/>
          </a:bodyPr>
          <a:lstStyle/>
          <a:p>
            <a:pPr algn="ctr"/>
            <a:r>
              <a:rPr lang="en-IN" sz="4400" dirty="0">
                <a:ln w="28575">
                  <a:noFill/>
                </a:ln>
                <a:solidFill>
                  <a:srgbClr val="00B050"/>
                </a:solidFill>
                <a:latin typeface="Times New Roman" panose="02020603050405020304" pitchFamily="18" charset="0"/>
                <a:cs typeface="Times New Roman" panose="02020603050405020304" pitchFamily="18" charset="0"/>
              </a:rPr>
              <a:t> </a:t>
            </a:r>
            <a:r>
              <a:rPr lang="en-IN" sz="4400" b="1" dirty="0">
                <a:ln w="28575">
                  <a:noFill/>
                </a:ln>
                <a:solidFill>
                  <a:srgbClr val="002060"/>
                </a:solidFill>
                <a:latin typeface="Times New Roman" panose="02020603050405020304" pitchFamily="18" charset="0"/>
                <a:cs typeface="Times New Roman" panose="02020603050405020304" pitchFamily="18" charset="0"/>
              </a:rPr>
              <a:t>LIST OF MACHINERIES</a:t>
            </a:r>
            <a:endParaRPr lang="en-IN" sz="4400" dirty="0">
              <a:ln w="28575">
                <a:noFill/>
              </a:ln>
              <a:solidFill>
                <a:srgbClr val="002060"/>
              </a:solidFill>
              <a:latin typeface="Times New Roman" panose="02020603050405020304" pitchFamily="18" charset="0"/>
              <a:cs typeface="Times New Roman" panose="02020603050405020304" pitchFamily="18" charset="0"/>
            </a:endParaRPr>
          </a:p>
        </p:txBody>
      </p:sp>
      <p:sp>
        <p:nvSpPr>
          <p:cNvPr id="5" name="Rectangle 4"/>
          <p:cNvSpPr/>
          <p:nvPr/>
        </p:nvSpPr>
        <p:spPr>
          <a:xfrm>
            <a:off x="421359" y="911757"/>
            <a:ext cx="8301282" cy="5946243"/>
          </a:xfrm>
          <a:prstGeom prst="rect">
            <a:avLst/>
          </a:prstGeom>
        </p:spPr>
        <p:txBody>
          <a:bodyPr wrap="square">
            <a:spAutoFit/>
          </a:bodyPr>
          <a:lstStyle/>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400 Amps Invertor Welding Machine 		-            6 Nos</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250 Amps TIG / ARC Welding Machine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200 Amps TIG / ARC Welding Machine  	-            2  Nos</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200 Amps Welding Transformer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200 Amps Welding Transformer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600 Amps MIG / MAG Welding Machine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Cot-70 Plasma cutting Machine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3 HP Air Compressor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1 ½” Cap pillar type drilling Machine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14” Cutting Machine                                 	-            1 No</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AG 7 Grinding Machine                             	-            4 Nos</a:t>
            </a:r>
          </a:p>
          <a:p>
            <a:pPr marL="533400" lvl="0" indent="-533400">
              <a:lnSpc>
                <a:spcPct val="160000"/>
              </a:lnSpc>
              <a:buFont typeface="Wingdings" panose="05000000000000000000" pitchFamily="2" charset="2"/>
              <a:buChar char="v"/>
            </a:pPr>
            <a:r>
              <a:rPr lang="en-IN" sz="2000" b="1" i="1" dirty="0">
                <a:solidFill>
                  <a:srgbClr val="002060"/>
                </a:solidFill>
                <a:latin typeface="Times New Roman" panose="02020603050405020304" pitchFamily="18" charset="0"/>
                <a:cs typeface="Times New Roman" panose="02020603050405020304" pitchFamily="18" charset="0"/>
              </a:rPr>
              <a:t>AG 4 Grinding Machine                             	-            4 Nos</a:t>
            </a:r>
          </a:p>
        </p:txBody>
      </p:sp>
    </p:spTree>
    <p:extLst>
      <p:ext uri="{BB962C8B-B14F-4D97-AF65-F5344CB8AC3E}">
        <p14:creationId xmlns:p14="http://schemas.microsoft.com/office/powerpoint/2010/main" val="2447328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789</Words>
  <Application>Microsoft Office PowerPoint</Application>
  <PresentationFormat>On-screen Show (4:3)</PresentationFormat>
  <Paragraphs>288</Paragraphs>
  <Slides>33</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Calibri</vt:lpstr>
      <vt:lpstr>Calibri Light</vt:lpstr>
      <vt:lpstr>Latha</vt:lpstr>
      <vt:lpstr>Tahoma</vt:lpstr>
      <vt:lpstr>Times New Roman</vt:lpstr>
      <vt:lpstr>Wingdings</vt:lpstr>
      <vt:lpstr>1_Office Theme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Energy Team</dc:creator>
  <cp:lastModifiedBy>Hariharan Vels</cp:lastModifiedBy>
  <cp:revision>85</cp:revision>
  <dcterms:created xsi:type="dcterms:W3CDTF">2019-08-21T10:22:41Z</dcterms:created>
  <dcterms:modified xsi:type="dcterms:W3CDTF">2019-11-22T12:35:43Z</dcterms:modified>
</cp:coreProperties>
</file>